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8" r:id="rId2"/>
    <p:sldId id="288" r:id="rId3"/>
    <p:sldId id="289" r:id="rId4"/>
    <p:sldId id="290" r:id="rId5"/>
    <p:sldId id="291" r:id="rId6"/>
    <p:sldId id="292" r:id="rId7"/>
    <p:sldId id="293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304" r:id="rId19"/>
    <p:sldId id="305" r:id="rId20"/>
  </p:sldIdLst>
  <p:sldSz cx="9144000" cy="6858000" type="screen4x3"/>
  <p:notesSz cx="7026275" cy="9312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 snapToObjects="1">
      <p:cViewPr>
        <p:scale>
          <a:sx n="81" d="100"/>
          <a:sy n="81" d="100"/>
        </p:scale>
        <p:origin x="-77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516904328620911"/>
          <c:y val="4.6562773403324632E-2"/>
          <c:w val="0.85483095671379172"/>
          <c:h val="0.799594269466315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Variability_Angle!$A$2</c:f>
              <c:strCache>
                <c:ptCount val="1"/>
                <c:pt idx="0">
                  <c:v>Pre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</c:spPr>
          <c:invertIfNegative val="0"/>
          <c:errBars>
            <c:errBarType val="plus"/>
            <c:errValType val="cust"/>
            <c:noEndCap val="0"/>
            <c:plus>
              <c:numRef>
                <c:f>(Variability_Angle!$T$44,Variability_Angle!$T$45,Variability_Angle!$T$46)</c:f>
                <c:numCache>
                  <c:formatCode>General</c:formatCode>
                  <c:ptCount val="3"/>
                  <c:pt idx="0">
                    <c:v>1.5254529410319881</c:v>
                  </c:pt>
                  <c:pt idx="1">
                    <c:v>1.474702911601028</c:v>
                  </c:pt>
                  <c:pt idx="2">
                    <c:v>1.525679252727663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ln>
                <a:solidFill>
                  <a:schemeClr val="tx1"/>
                </a:solidFill>
              </a:ln>
            </c:spPr>
          </c:errBars>
          <c:cat>
            <c:strRef>
              <c:f>(Variability_Angle!$R$7,Variability_Angle!$R$8,Variability_Angle!$R$9)</c:f>
              <c:strCache>
                <c:ptCount val="3"/>
                <c:pt idx="0">
                  <c:v>Entire Cycle</c:v>
                </c:pt>
                <c:pt idx="1">
                  <c:v>1ST Half</c:v>
                </c:pt>
                <c:pt idx="2">
                  <c:v>2ND Half</c:v>
                </c:pt>
              </c:strCache>
            </c:strRef>
          </c:cat>
          <c:val>
            <c:numRef>
              <c:f>(Variability_Angle!$S$44,Variability_Angle!$S$45,Variability_Angle!$S$46)</c:f>
              <c:numCache>
                <c:formatCode>General</c:formatCode>
                <c:ptCount val="3"/>
                <c:pt idx="0">
                  <c:v>3.8772946224009011</c:v>
                </c:pt>
                <c:pt idx="1">
                  <c:v>4.0733999195603134</c:v>
                </c:pt>
                <c:pt idx="2">
                  <c:v>3.2563834439264152</c:v>
                </c:pt>
              </c:numCache>
            </c:numRef>
          </c:val>
        </c:ser>
        <c:ser>
          <c:idx val="2"/>
          <c:order val="1"/>
          <c:tx>
            <c:strRef>
              <c:f>Variability_Angle!$A$20</c:f>
              <c:strCache>
                <c:ptCount val="1"/>
                <c:pt idx="0">
                  <c:v>Post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c:spPr>
          <c:invertIfNegative val="0"/>
          <c:errBars>
            <c:errBarType val="plus"/>
            <c:errValType val="cust"/>
            <c:noEndCap val="0"/>
            <c:plus>
              <c:numRef>
                <c:f>(Variability_Angle!$T$62,Variability_Angle!$T$63,Variability_Angle!$T$64)</c:f>
                <c:numCache>
                  <c:formatCode>General</c:formatCode>
                  <c:ptCount val="3"/>
                  <c:pt idx="0">
                    <c:v>0.52398582055307674</c:v>
                  </c:pt>
                  <c:pt idx="1">
                    <c:v>0.62131198881378402</c:v>
                  </c:pt>
                  <c:pt idx="2">
                    <c:v>0.47877030171104523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ln>
                <a:solidFill>
                  <a:schemeClr val="tx1"/>
                </a:solidFill>
              </a:ln>
            </c:spPr>
          </c:errBars>
          <c:cat>
            <c:strRef>
              <c:f>(Variability_Angle!$R$7,Variability_Angle!$R$8,Variability_Angle!$R$9)</c:f>
              <c:strCache>
                <c:ptCount val="3"/>
                <c:pt idx="0">
                  <c:v>Entire Cycle</c:v>
                </c:pt>
                <c:pt idx="1">
                  <c:v>1ST Half</c:v>
                </c:pt>
                <c:pt idx="2">
                  <c:v>2ND Half</c:v>
                </c:pt>
              </c:strCache>
            </c:strRef>
          </c:cat>
          <c:val>
            <c:numRef>
              <c:f>(Variability_Angle!$S$62,Variability_Angle!$S$63,Variability_Angle!$S$64)</c:f>
              <c:numCache>
                <c:formatCode>General</c:formatCode>
                <c:ptCount val="3"/>
                <c:pt idx="0">
                  <c:v>1.1571438550886819</c:v>
                </c:pt>
                <c:pt idx="1">
                  <c:v>1.1355767185603538</c:v>
                </c:pt>
                <c:pt idx="2">
                  <c:v>1.0742518602608222</c:v>
                </c:pt>
              </c:numCache>
            </c:numRef>
          </c:val>
        </c:ser>
        <c:ser>
          <c:idx val="3"/>
          <c:order val="2"/>
          <c:tx>
            <c:strRef>
              <c:f>Variability_Angle!$A$29</c:f>
              <c:strCache>
                <c:ptCount val="1"/>
                <c:pt idx="0">
                  <c:v>Follow-Up</c:v>
                </c:pt>
              </c:strCache>
            </c:strRef>
          </c:tx>
          <c:spPr>
            <a:solidFill>
              <a:srgbClr val="DBB7FF"/>
            </a:solidFill>
            <a:ln>
              <a:solidFill>
                <a:schemeClr val="tx1"/>
              </a:solidFill>
            </a:ln>
          </c:spPr>
          <c:invertIfNegative val="0"/>
          <c:errBars>
            <c:errBarType val="plus"/>
            <c:errValType val="cust"/>
            <c:noEndCap val="0"/>
            <c:plus>
              <c:numRef>
                <c:f>(Variability_Angle!$T$71,Variability_Angle!$T$72,Variability_Angle!$T$73)</c:f>
                <c:numCache>
                  <c:formatCode>General</c:formatCode>
                  <c:ptCount val="3"/>
                  <c:pt idx="0">
                    <c:v>1.0548643752455851</c:v>
                  </c:pt>
                  <c:pt idx="1">
                    <c:v>0.9463141898026538</c:v>
                  </c:pt>
                  <c:pt idx="2">
                    <c:v>1.096915597562268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ln>
                <a:solidFill>
                  <a:schemeClr val="tx1"/>
                </a:solidFill>
              </a:ln>
            </c:spPr>
          </c:errBars>
          <c:cat>
            <c:strRef>
              <c:f>(Variability_Angle!$R$7,Variability_Angle!$R$8,Variability_Angle!$R$9)</c:f>
              <c:strCache>
                <c:ptCount val="3"/>
                <c:pt idx="0">
                  <c:v>Entire Cycle</c:v>
                </c:pt>
                <c:pt idx="1">
                  <c:v>1ST Half</c:v>
                </c:pt>
                <c:pt idx="2">
                  <c:v>2ND Half</c:v>
                </c:pt>
              </c:strCache>
            </c:strRef>
          </c:cat>
          <c:val>
            <c:numRef>
              <c:f>(Variability_Angle!$S$71,Variability_Angle!$S$72,Variability_Angle!$S$73)</c:f>
              <c:numCache>
                <c:formatCode>General</c:formatCode>
                <c:ptCount val="3"/>
                <c:pt idx="0">
                  <c:v>1.1563414779940511</c:v>
                </c:pt>
                <c:pt idx="1">
                  <c:v>1.0966546430260751</c:v>
                </c:pt>
                <c:pt idx="2">
                  <c:v>1.1232685030273251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9851008"/>
        <c:axId val="89852544"/>
      </c:barChart>
      <c:catAx>
        <c:axId val="8985100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ln w="12700">
            <a:solidFill>
              <a:schemeClr val="tx1"/>
            </a:solidFill>
          </a:ln>
        </c:spPr>
        <c:crossAx val="89852544"/>
        <c:crosses val="autoZero"/>
        <c:auto val="1"/>
        <c:lblAlgn val="ctr"/>
        <c:lblOffset val="100"/>
        <c:noMultiLvlLbl val="0"/>
      </c:catAx>
      <c:valAx>
        <c:axId val="8985254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err="1"/>
                  <a:t>Angularr</a:t>
                </a:r>
                <a:r>
                  <a:rPr lang="en-US" dirty="0"/>
                  <a:t> RMS </a:t>
                </a:r>
                <a:r>
                  <a:rPr lang="en-US" dirty="0" smtClean="0"/>
                  <a:t>(°)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3.2414248997583036E-3"/>
              <c:y val="3.472222222222221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12700">
            <a:solidFill>
              <a:schemeClr val="tx1"/>
            </a:solidFill>
          </a:ln>
        </c:spPr>
        <c:crossAx val="89851008"/>
        <c:crosses val="autoZero"/>
        <c:crossBetween val="between"/>
        <c:majorUnit val="2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 b="0">
          <a:solidFill>
            <a:schemeClr val="accent1">
              <a:lumMod val="50000"/>
            </a:schemeClr>
          </a:solidFill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509212537933601"/>
          <c:y val="4.6562773403324598E-2"/>
          <c:w val="0.73495562440952888"/>
          <c:h val="0.799594269466315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Variability_Slide!$A$39</c:f>
              <c:strCache>
                <c:ptCount val="1"/>
                <c:pt idx="0">
                  <c:v>Pre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</c:spPr>
          <c:invertIfNegative val="0"/>
          <c:errBars>
            <c:errBarType val="plus"/>
            <c:errValType val="cust"/>
            <c:noEndCap val="0"/>
            <c:plus>
              <c:numRef>
                <c:f>(Variability_Slide!$T$44,Variability_Slide!$T$45,Variability_Slide!$T$46)</c:f>
                <c:numCache>
                  <c:formatCode>General</c:formatCode>
                  <c:ptCount val="3"/>
                  <c:pt idx="0">
                    <c:v>5.9318307415378753</c:v>
                  </c:pt>
                  <c:pt idx="1">
                    <c:v>6.0409882207748264</c:v>
                  </c:pt>
                  <c:pt idx="2">
                    <c:v>5.4648629060295777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ln>
                <a:solidFill>
                  <a:schemeClr val="tx1"/>
                </a:solidFill>
              </a:ln>
            </c:spPr>
          </c:errBars>
          <c:cat>
            <c:strRef>
              <c:f>(Variability_Slide!$R$7,Variability_Slide!$R$8,Variability_Slide!$R$9)</c:f>
              <c:strCache>
                <c:ptCount val="3"/>
                <c:pt idx="0">
                  <c:v>Entire Cycle</c:v>
                </c:pt>
                <c:pt idx="1">
                  <c:v>1ST Half</c:v>
                </c:pt>
                <c:pt idx="2">
                  <c:v>2ND Half</c:v>
                </c:pt>
              </c:strCache>
            </c:strRef>
          </c:cat>
          <c:val>
            <c:numRef>
              <c:f>(Variability_Slide!$S$44,Variability_Slide!$S$45,Variability_Slide!$S$46)</c:f>
              <c:numCache>
                <c:formatCode>General</c:formatCode>
                <c:ptCount val="3"/>
                <c:pt idx="0">
                  <c:v>7.9445131360971688</c:v>
                </c:pt>
                <c:pt idx="1">
                  <c:v>8.0859003903339648</c:v>
                </c:pt>
                <c:pt idx="2">
                  <c:v>7.5307874123580802</c:v>
                </c:pt>
              </c:numCache>
            </c:numRef>
          </c:val>
        </c:ser>
        <c:ser>
          <c:idx val="2"/>
          <c:order val="1"/>
          <c:tx>
            <c:strRef>
              <c:f>Variability_Slide!$A$57</c:f>
              <c:strCache>
                <c:ptCount val="1"/>
                <c:pt idx="0">
                  <c:v>Post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c:spPr>
          <c:invertIfNegative val="0"/>
          <c:errBars>
            <c:errBarType val="plus"/>
            <c:errValType val="cust"/>
            <c:noEndCap val="0"/>
            <c:plus>
              <c:numRef>
                <c:f>(Variability_Slide!$T$62,Variability_Slide!$T$63,Variability_Slide!$T$64)</c:f>
                <c:numCache>
                  <c:formatCode>General</c:formatCode>
                  <c:ptCount val="3"/>
                  <c:pt idx="0">
                    <c:v>4.8713974803856459</c:v>
                  </c:pt>
                  <c:pt idx="1">
                    <c:v>5.1859772131378863</c:v>
                  </c:pt>
                  <c:pt idx="2">
                    <c:v>4.5347803776026776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ln>
                <a:solidFill>
                  <a:schemeClr val="tx1"/>
                </a:solidFill>
              </a:ln>
            </c:spPr>
          </c:errBars>
          <c:cat>
            <c:strRef>
              <c:f>(Variability_Slide!$R$7,Variability_Slide!$R$8,Variability_Slide!$R$9)</c:f>
              <c:strCache>
                <c:ptCount val="3"/>
                <c:pt idx="0">
                  <c:v>Entire Cycle</c:v>
                </c:pt>
                <c:pt idx="1">
                  <c:v>1ST Half</c:v>
                </c:pt>
                <c:pt idx="2">
                  <c:v>2ND Half</c:v>
                </c:pt>
              </c:strCache>
            </c:strRef>
          </c:cat>
          <c:val>
            <c:numRef>
              <c:f>(Variability_Slide!$S$62,Variability_Slide!$S$63,Variability_Slide!$S$64)</c:f>
              <c:numCache>
                <c:formatCode>General</c:formatCode>
                <c:ptCount val="3"/>
                <c:pt idx="0">
                  <c:v>4.6131703121189407</c:v>
                </c:pt>
                <c:pt idx="1">
                  <c:v>4.7316146140700353</c:v>
                </c:pt>
                <c:pt idx="2">
                  <c:v>4.4059733469500477</c:v>
                </c:pt>
              </c:numCache>
            </c:numRef>
          </c:val>
        </c:ser>
        <c:ser>
          <c:idx val="3"/>
          <c:order val="2"/>
          <c:tx>
            <c:strRef>
              <c:f>Variability_Slide!$A$66</c:f>
              <c:strCache>
                <c:ptCount val="1"/>
                <c:pt idx="0">
                  <c:v>Follow-Up</c:v>
                </c:pt>
              </c:strCache>
            </c:strRef>
          </c:tx>
          <c:spPr>
            <a:solidFill>
              <a:srgbClr val="DBB7FF"/>
            </a:solidFill>
            <a:ln>
              <a:solidFill>
                <a:schemeClr val="tx1"/>
              </a:solidFill>
            </a:ln>
          </c:spPr>
          <c:invertIfNegative val="0"/>
          <c:errBars>
            <c:errBarType val="plus"/>
            <c:errValType val="cust"/>
            <c:noEndCap val="0"/>
            <c:plus>
              <c:numRef>
                <c:f>(Variability_Slide!$T$71,Variability_Slide!$T$72,Variability_Slide!$T$73)</c:f>
                <c:numCache>
                  <c:formatCode>General</c:formatCode>
                  <c:ptCount val="3"/>
                  <c:pt idx="0">
                    <c:v>3.0073519022252579</c:v>
                  </c:pt>
                  <c:pt idx="1">
                    <c:v>3.2767128058618162</c:v>
                  </c:pt>
                  <c:pt idx="2">
                    <c:v>2.6637724590485887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ln>
                <a:solidFill>
                  <a:schemeClr val="tx1"/>
                </a:solidFill>
              </a:ln>
            </c:spPr>
          </c:errBars>
          <c:cat>
            <c:strRef>
              <c:f>(Variability_Slide!$R$7,Variability_Slide!$R$8,Variability_Slide!$R$9)</c:f>
              <c:strCache>
                <c:ptCount val="3"/>
                <c:pt idx="0">
                  <c:v>Entire Cycle</c:v>
                </c:pt>
                <c:pt idx="1">
                  <c:v>1ST Half</c:v>
                </c:pt>
                <c:pt idx="2">
                  <c:v>2ND Half</c:v>
                </c:pt>
              </c:strCache>
            </c:strRef>
          </c:cat>
          <c:val>
            <c:numRef>
              <c:f>(Variability_Slide!$S$71,Variability_Slide!$S$72,Variability_Slide!$S$73)</c:f>
              <c:numCache>
                <c:formatCode>General</c:formatCode>
                <c:ptCount val="3"/>
                <c:pt idx="0">
                  <c:v>3.2567529072357067</c:v>
                </c:pt>
                <c:pt idx="1">
                  <c:v>3.3815622954507139</c:v>
                </c:pt>
                <c:pt idx="2">
                  <c:v>3.018400335365933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6628224"/>
        <c:axId val="106629760"/>
      </c:barChart>
      <c:catAx>
        <c:axId val="10662822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ln w="12700">
            <a:solidFill>
              <a:schemeClr val="tx1"/>
            </a:solidFill>
          </a:ln>
        </c:spPr>
        <c:crossAx val="106629760"/>
        <c:crosses val="autoZero"/>
        <c:auto val="1"/>
        <c:lblAlgn val="ctr"/>
        <c:lblOffset val="100"/>
        <c:noMultiLvlLbl val="0"/>
      </c:catAx>
      <c:valAx>
        <c:axId val="106629760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Slide RMS (mm)</a:t>
                </a:r>
              </a:p>
            </c:rich>
          </c:tx>
          <c:layout>
            <c:manualLayout>
              <c:xMode val="edge"/>
              <c:yMode val="edge"/>
              <c:x val="1.9810976434585814E-3"/>
              <c:y val="8.0208333333333479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12700">
            <a:solidFill>
              <a:schemeClr val="tx1"/>
            </a:solidFill>
          </a:ln>
        </c:spPr>
        <c:crossAx val="1066282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726750632183605"/>
          <c:y val="5.9820647419073344E-4"/>
          <c:w val="0.22273249367816411"/>
          <c:h val="0.40158136482939621"/>
        </c:manualLayout>
      </c:layout>
      <c:overlay val="0"/>
      <c:txPr>
        <a:bodyPr/>
        <a:lstStyle/>
        <a:p>
          <a:pPr>
            <a:defRPr>
              <a:solidFill>
                <a:schemeClr val="tx1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 b="0">
          <a:solidFill>
            <a:schemeClr val="accent1">
              <a:lumMod val="50000"/>
            </a:schemeClr>
          </a:solidFill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510248241870511"/>
          <c:y val="4.4345498479356815E-2"/>
          <c:w val="0.68769862547137073"/>
          <c:h val="0.809137399491729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KOOS!$B$79</c:f>
              <c:strCache>
                <c:ptCount val="1"/>
                <c:pt idx="0">
                  <c:v>Pre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</c:spPr>
          <c:invertIfNegative val="0"/>
          <c:errBars>
            <c:errBarType val="plus"/>
            <c:errValType val="cust"/>
            <c:noEndCap val="0"/>
            <c:plus>
              <c:numRef>
                <c:f>KOOS!$B$87:$B$92</c:f>
                <c:numCache>
                  <c:formatCode>General</c:formatCode>
                  <c:ptCount val="6"/>
                  <c:pt idx="0">
                    <c:v>11.337486249089348</c:v>
                  </c:pt>
                  <c:pt idx="1">
                    <c:v>18.307805356225913</c:v>
                  </c:pt>
                  <c:pt idx="2">
                    <c:v>13.110928017135468</c:v>
                  </c:pt>
                  <c:pt idx="3">
                    <c:v>10.575889864538837</c:v>
                  </c:pt>
                  <c:pt idx="4">
                    <c:v>13.869430814244405</c:v>
                  </c:pt>
                  <c:pt idx="5">
                    <c:v>18.487749322186211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(KOOS!$A$94,KOOS!$A$97)</c:f>
              <c:strCache>
                <c:ptCount val="2"/>
                <c:pt idx="0">
                  <c:v>KOOS</c:v>
                </c:pt>
                <c:pt idx="1">
                  <c:v>IKDC</c:v>
                </c:pt>
              </c:strCache>
            </c:strRef>
          </c:cat>
          <c:val>
            <c:numRef>
              <c:f>(KOOS!$B$71,KOOS!$B$98)</c:f>
              <c:numCache>
                <c:formatCode>General</c:formatCode>
                <c:ptCount val="2"/>
                <c:pt idx="0">
                  <c:v>66.536004645760812</c:v>
                </c:pt>
                <c:pt idx="1">
                  <c:v>56.465517241379366</c:v>
                </c:pt>
              </c:numCache>
            </c:numRef>
          </c:val>
        </c:ser>
        <c:ser>
          <c:idx val="1"/>
          <c:order val="1"/>
          <c:tx>
            <c:strRef>
              <c:f>KOOS!$C$79</c:f>
              <c:strCache>
                <c:ptCount val="1"/>
                <c:pt idx="0">
                  <c:v>Post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c:spPr>
          <c:invertIfNegative val="0"/>
          <c:errBars>
            <c:errBarType val="plus"/>
            <c:errValType val="cust"/>
            <c:noEndCap val="0"/>
            <c:plus>
              <c:numRef>
                <c:f>KOOS!$C$87:$C$92</c:f>
                <c:numCache>
                  <c:formatCode>General</c:formatCode>
                  <c:ptCount val="6"/>
                  <c:pt idx="0">
                    <c:v>10.97744142351025</c:v>
                  </c:pt>
                  <c:pt idx="1">
                    <c:v>11.262433290728916</c:v>
                  </c:pt>
                  <c:pt idx="2">
                    <c:v>12.187450538044628</c:v>
                  </c:pt>
                  <c:pt idx="3">
                    <c:v>10.547762152622553</c:v>
                  </c:pt>
                  <c:pt idx="4">
                    <c:v>14.361406616345098</c:v>
                  </c:pt>
                  <c:pt idx="5">
                    <c:v>20.989001749593626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(KOOS!$A$94,KOOS!$A$97)</c:f>
              <c:strCache>
                <c:ptCount val="2"/>
                <c:pt idx="0">
                  <c:v>KOOS</c:v>
                </c:pt>
                <c:pt idx="1">
                  <c:v>IKDC</c:v>
                </c:pt>
              </c:strCache>
            </c:strRef>
          </c:cat>
          <c:val>
            <c:numRef>
              <c:f>(KOOS!$C$71,KOOS!$C$98)</c:f>
              <c:numCache>
                <c:formatCode>General</c:formatCode>
                <c:ptCount val="2"/>
                <c:pt idx="0">
                  <c:v>78.042328042328052</c:v>
                </c:pt>
                <c:pt idx="1">
                  <c:v>70.309433697785252</c:v>
                </c:pt>
              </c:numCache>
            </c:numRef>
          </c:val>
        </c:ser>
        <c:ser>
          <c:idx val="2"/>
          <c:order val="2"/>
          <c:tx>
            <c:strRef>
              <c:f>KOOS!$D$79</c:f>
              <c:strCache>
                <c:ptCount val="1"/>
                <c:pt idx="0">
                  <c:v>Follow-up</c:v>
                </c:pt>
              </c:strCache>
            </c:strRef>
          </c:tx>
          <c:spPr>
            <a:solidFill>
              <a:srgbClr val="D3BEDE"/>
            </a:solidFill>
            <a:ln>
              <a:solidFill>
                <a:schemeClr val="tx1"/>
              </a:solidFill>
            </a:ln>
          </c:spPr>
          <c:invertIfNegative val="0"/>
          <c:errBars>
            <c:errBarType val="plus"/>
            <c:errValType val="cust"/>
            <c:noEndCap val="0"/>
            <c:plus>
              <c:numRef>
                <c:f>KOOS!$D$87:$D$92</c:f>
                <c:numCache>
                  <c:formatCode>General</c:formatCode>
                  <c:ptCount val="6"/>
                  <c:pt idx="0">
                    <c:v>13.56232538711768</c:v>
                  </c:pt>
                  <c:pt idx="1">
                    <c:v>18.882146894126873</c:v>
                  </c:pt>
                  <c:pt idx="2">
                    <c:v>10.620795326003119</c:v>
                  </c:pt>
                  <c:pt idx="3">
                    <c:v>12.33308394647956</c:v>
                  </c:pt>
                  <c:pt idx="4">
                    <c:v>29.072978781646995</c:v>
                  </c:pt>
                  <c:pt idx="5">
                    <c:v>19.432039693934943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(KOOS!$A$94,KOOS!$A$97)</c:f>
              <c:strCache>
                <c:ptCount val="2"/>
                <c:pt idx="0">
                  <c:v>KOOS</c:v>
                </c:pt>
                <c:pt idx="1">
                  <c:v>IKDC</c:v>
                </c:pt>
              </c:strCache>
            </c:strRef>
          </c:cat>
          <c:val>
            <c:numRef>
              <c:f>(KOOS!$D$71,KOOS!$D$98)</c:f>
              <c:numCache>
                <c:formatCode>General</c:formatCode>
                <c:ptCount val="2"/>
                <c:pt idx="0">
                  <c:v>81.037414965986457</c:v>
                </c:pt>
                <c:pt idx="1">
                  <c:v>71.787613655858777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7005440"/>
        <c:axId val="107006976"/>
      </c:barChart>
      <c:catAx>
        <c:axId val="10700544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ln w="12700">
            <a:solidFill>
              <a:schemeClr val="tx1"/>
            </a:solidFill>
          </a:ln>
        </c:spPr>
        <c:crossAx val="107006976"/>
        <c:crosses val="autoZero"/>
        <c:auto val="1"/>
        <c:lblAlgn val="ctr"/>
        <c:lblOffset val="100"/>
        <c:noMultiLvlLbl val="0"/>
      </c:catAx>
      <c:valAx>
        <c:axId val="107006976"/>
        <c:scaling>
          <c:orientation val="minMax"/>
          <c:max val="10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Normalized Scores (100 points total)</a:t>
                </a:r>
              </a:p>
            </c:rich>
          </c:tx>
          <c:layout>
            <c:manualLayout>
              <c:xMode val="edge"/>
              <c:yMode val="edge"/>
              <c:x val="2.7435305797703954E-3"/>
              <c:y val="5.2108069824605349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12700">
            <a:solidFill>
              <a:schemeClr val="tx1"/>
            </a:solidFill>
          </a:ln>
        </c:spPr>
        <c:crossAx val="107005440"/>
        <c:crosses val="autoZero"/>
        <c:crossBetween val="between"/>
        <c:majorUnit val="20"/>
      </c:valAx>
    </c:plotArea>
    <c:legend>
      <c:legendPos val="r"/>
      <c:layout>
        <c:manualLayout>
          <c:xMode val="edge"/>
          <c:yMode val="edge"/>
          <c:x val="0.84113424788791757"/>
          <c:y val="1.3480997486670599E-2"/>
          <c:w val="0.15886575211208212"/>
          <c:h val="0.5264039911677705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 b="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82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9863" y="0"/>
            <a:ext cx="304482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D8C989-2286-4035-947F-813BFE743C2A}" type="datetimeFigureOut">
              <a:rPr lang="en-US" smtClean="0"/>
              <a:pPr/>
              <a:t>1/24/2013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5550"/>
            <a:ext cx="304482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9863" y="8845550"/>
            <a:ext cx="304482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46F8A2-5507-4319-B307-0DF3BC131D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2722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82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863" y="0"/>
            <a:ext cx="304482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9BCB37-0578-4543-9FDE-0EFD2395155A}" type="datetimeFigureOut">
              <a:rPr lang="en-US" smtClean="0"/>
              <a:t>1/24/2013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7725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3263" y="4422775"/>
            <a:ext cx="561975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5550"/>
            <a:ext cx="304482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863" y="8845550"/>
            <a:ext cx="304482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C466D1-57D0-4A92-97C6-A9F132B84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264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0ADBB-2D65-458C-BEBF-81C1B83BC0B3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5564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EA7A2-E79B-544D-9968-2A244833F4BA}" type="datetimeFigureOut">
              <a:rPr lang="en-US" smtClean="0"/>
              <a:pPr/>
              <a:t>1/24/2013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CEF0D-0877-7B41-8416-54B19CF6CE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021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EA7A2-E79B-544D-9968-2A244833F4BA}" type="datetimeFigureOut">
              <a:rPr lang="en-US" smtClean="0"/>
              <a:pPr/>
              <a:t>1/24/2013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CEF0D-0877-7B41-8416-54B19CF6CE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82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EA7A2-E79B-544D-9968-2A244833F4BA}" type="datetimeFigureOut">
              <a:rPr lang="en-US" smtClean="0"/>
              <a:pPr/>
              <a:t>1/24/2013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CEF0D-0877-7B41-8416-54B19CF6CE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19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EA7A2-E79B-544D-9968-2A244833F4BA}" type="datetimeFigureOut">
              <a:rPr lang="en-US" smtClean="0"/>
              <a:pPr/>
              <a:t>1/24/2013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CEF0D-0877-7B41-8416-54B19CF6CE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663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EA7A2-E79B-544D-9968-2A244833F4BA}" type="datetimeFigureOut">
              <a:rPr lang="en-US" smtClean="0"/>
              <a:pPr/>
              <a:t>1/24/2013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CEF0D-0877-7B41-8416-54B19CF6CE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24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EA7A2-E79B-544D-9968-2A244833F4BA}" type="datetimeFigureOut">
              <a:rPr lang="en-US" smtClean="0"/>
              <a:pPr/>
              <a:t>1/24/2013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CEF0D-0877-7B41-8416-54B19CF6CE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429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EA7A2-E79B-544D-9968-2A244833F4BA}" type="datetimeFigureOut">
              <a:rPr lang="en-US" smtClean="0"/>
              <a:pPr/>
              <a:t>1/24/2013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CEF0D-0877-7B41-8416-54B19CF6CE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083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EA7A2-E79B-544D-9968-2A244833F4BA}" type="datetimeFigureOut">
              <a:rPr lang="en-US" smtClean="0"/>
              <a:pPr/>
              <a:t>1/24/2013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CEF0D-0877-7B41-8416-54B19CF6CE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520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EA7A2-E79B-544D-9968-2A244833F4BA}" type="datetimeFigureOut">
              <a:rPr lang="en-US" smtClean="0"/>
              <a:pPr/>
              <a:t>1/24/2013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CEF0D-0877-7B41-8416-54B19CF6CE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405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EA7A2-E79B-544D-9968-2A244833F4BA}" type="datetimeFigureOut">
              <a:rPr lang="en-US" smtClean="0"/>
              <a:pPr/>
              <a:t>1/24/2013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CEF0D-0877-7B41-8416-54B19CF6CE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923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EA7A2-E79B-544D-9968-2A244833F4BA}" type="datetimeFigureOut">
              <a:rPr lang="en-US" smtClean="0"/>
              <a:pPr/>
              <a:t>1/24/2013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CEF0D-0877-7B41-8416-54B19CF6CE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545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EA7A2-E79B-544D-9968-2A244833F4BA}" type="datetimeFigureOut">
              <a:rPr lang="en-US" smtClean="0"/>
              <a:pPr/>
              <a:t>1/24/2013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CEF0D-0877-7B41-8416-54B19CF6CE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313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OV"/><Relationship Id="rId7" Type="http://schemas.openxmlformats.org/officeDocument/2006/relationships/image" Target="../media/image12.png"/><Relationship Id="rId2" Type="http://schemas.microsoft.com/office/2007/relationships/media" Target="../media/media1.MOV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11.png"/><Relationship Id="rId5" Type="http://schemas.openxmlformats.org/officeDocument/2006/relationships/image" Target="../media/image1.emf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OV"/><Relationship Id="rId7" Type="http://schemas.openxmlformats.org/officeDocument/2006/relationships/image" Target="../media/image14.png"/><Relationship Id="rId2" Type="http://schemas.microsoft.com/office/2007/relationships/media" Target="../media/media2.MOV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13.jpeg"/><Relationship Id="rId5" Type="http://schemas.openxmlformats.org/officeDocument/2006/relationships/image" Target="../media/image1.emf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video" Target="../media/media3.MOV"/><Relationship Id="rId7" Type="http://schemas.openxmlformats.org/officeDocument/2006/relationships/image" Target="../media/image16.png"/><Relationship Id="rId2" Type="http://schemas.microsoft.com/office/2007/relationships/media" Target="../media/media3.MOV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15.png"/><Relationship Id="rId5" Type="http://schemas.openxmlformats.org/officeDocument/2006/relationships/image" Target="../media/image1.emf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5411"/>
            <a:ext cx="7772400" cy="2752045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	</a:t>
            </a:r>
            <a:r>
              <a:rPr lang="en-US" sz="4800" b="1" dirty="0" smtClean="0">
                <a:solidFill>
                  <a:srgbClr val="0070C0"/>
                </a:solidFill>
              </a:rPr>
              <a:t>ANNUAL MEETING</a:t>
            </a:r>
            <a:r>
              <a:rPr lang="en-US" sz="4000" b="1" dirty="0" smtClean="0">
                <a:solidFill>
                  <a:srgbClr val="0070C0"/>
                </a:solidFill>
              </a:rPr>
              <a:t/>
            </a:r>
            <a:br>
              <a:rPr lang="en-US" sz="4000" b="1" dirty="0" smtClean="0">
                <a:solidFill>
                  <a:srgbClr val="0070C0"/>
                </a:solidFill>
              </a:rPr>
            </a:br>
            <a:r>
              <a:rPr lang="en-US" sz="2400" dirty="0" smtClean="0">
                <a:solidFill>
                  <a:srgbClr val="FFC000"/>
                </a:solidFill>
              </a:rPr>
              <a:t/>
            </a:r>
            <a:br>
              <a:rPr lang="en-US" sz="2400" dirty="0" smtClean="0">
                <a:solidFill>
                  <a:srgbClr val="FFC000"/>
                </a:solidFill>
              </a:rPr>
            </a:br>
            <a:r>
              <a:rPr lang="en-US" sz="4000" b="1" dirty="0" smtClean="0">
                <a:solidFill>
                  <a:srgbClr val="FF0000"/>
                </a:solidFill>
              </a:rPr>
              <a:t>RERC on Technologies for Children with Orthopedic Disabilities</a:t>
            </a:r>
            <a:br>
              <a:rPr lang="en-US" sz="4000" b="1" dirty="0" smtClean="0">
                <a:solidFill>
                  <a:srgbClr val="FF0000"/>
                </a:solidFill>
              </a:rPr>
            </a:br>
            <a:r>
              <a:rPr lang="en-US" sz="3200" b="1" dirty="0" smtClean="0">
                <a:solidFill>
                  <a:srgbClr val="FF0000"/>
                </a:solidFill>
              </a:rPr>
              <a:t>NIDRR H133E100007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511628" y="4147457"/>
            <a:ext cx="7946571" cy="1371600"/>
          </a:xfrm>
        </p:spPr>
        <p:txBody>
          <a:bodyPr>
            <a:normAutofit fontScale="92500" lnSpcReduction="20000"/>
          </a:bodyPr>
          <a:lstStyle/>
          <a:p>
            <a:pPr algn="l"/>
            <a:endParaRPr lang="en-US" dirty="0" smtClean="0">
              <a:solidFill>
                <a:schemeClr val="tx1"/>
              </a:solidFill>
            </a:endParaRPr>
          </a:p>
          <a:p>
            <a:r>
              <a:rPr lang="en-US" sz="3000" b="1" dirty="0" smtClean="0">
                <a:solidFill>
                  <a:srgbClr val="0070C0"/>
                </a:solidFill>
              </a:rPr>
              <a:t>Program Director:  Gerald F. Harris, Ph.D., P.E.</a:t>
            </a:r>
          </a:p>
          <a:p>
            <a:r>
              <a:rPr lang="en-US" sz="3000" b="1" dirty="0" smtClean="0">
                <a:solidFill>
                  <a:srgbClr val="0070C0"/>
                </a:solidFill>
              </a:rPr>
              <a:t>Program Co-Director:  Li-Qun Zhang, Ph.D.</a:t>
            </a:r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036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FFC000"/>
                </a:solidFill>
              </a:rPr>
              <a:t>			</a:t>
            </a:r>
            <a:r>
              <a:rPr lang="en-US" sz="40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D1 Progress</a:t>
            </a:r>
            <a:r>
              <a:rPr lang="en-US" sz="2400" b="1" dirty="0" smtClean="0">
                <a:solidFill>
                  <a:srgbClr val="FF0000"/>
                </a:solidFill>
              </a:rPr>
              <a:t>	</a:t>
            </a:r>
            <a:r>
              <a:rPr lang="en-US" sz="2400" dirty="0" smtClean="0">
                <a:solidFill>
                  <a:srgbClr val="FFC000"/>
                </a:solidFill>
              </a:rPr>
              <a:t>			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956" y="5147734"/>
            <a:ext cx="4567806" cy="58131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2800" dirty="0" smtClean="0"/>
              <a:t>Including: </a:t>
            </a:r>
            <a:r>
              <a:rPr lang="en-US" sz="2800" dirty="0"/>
              <a:t>3</a:t>
            </a:r>
            <a:r>
              <a:rPr lang="en-US" sz="2800" dirty="0" smtClean="0"/>
              <a:t>D mechanical design and modeling, machining, assembling and structure testing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74645" y="1171798"/>
            <a:ext cx="79133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 2" pitchFamily="18" charset="2"/>
              <a:buNone/>
            </a:pPr>
            <a:r>
              <a:rPr lang="en-US" altLang="zh-CN" sz="2400" dirty="0" smtClean="0"/>
              <a:t>Task 1: Developed the specific off-axis m</a:t>
            </a:r>
            <a:r>
              <a:rPr lang="en-US" altLang="en-US" sz="2400" dirty="0" smtClean="0"/>
              <a:t>echanism for children training </a:t>
            </a:r>
            <a:r>
              <a:rPr lang="en-US" altLang="zh-CN" sz="2400" dirty="0" smtClean="0"/>
              <a:t>(completed in collaboration with Rehabtek)</a:t>
            </a:r>
            <a:endParaRPr lang="en-US" altLang="zh-CN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491" y="2401451"/>
            <a:ext cx="2098669" cy="21685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29" b="7377"/>
          <a:stretch/>
        </p:blipFill>
        <p:spPr>
          <a:xfrm>
            <a:off x="6365317" y="1895894"/>
            <a:ext cx="2321483" cy="29447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2401451"/>
            <a:ext cx="3056467" cy="2571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Striped Right Arrow 8"/>
          <p:cNvSpPr/>
          <p:nvPr/>
        </p:nvSpPr>
        <p:spPr>
          <a:xfrm>
            <a:off x="3335867" y="3081867"/>
            <a:ext cx="605368" cy="560495"/>
          </a:xfrm>
          <a:prstGeom prst="striped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Striped Right Arrow 9"/>
          <p:cNvSpPr/>
          <p:nvPr/>
        </p:nvSpPr>
        <p:spPr>
          <a:xfrm>
            <a:off x="5842000" y="3081867"/>
            <a:ext cx="605368" cy="560495"/>
          </a:xfrm>
          <a:prstGeom prst="striped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0360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238" y="2143208"/>
            <a:ext cx="4865614" cy="3649211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336142" y="2466364"/>
            <a:ext cx="2848420" cy="1895912"/>
          </a:xfrm>
          <a:prstGeom prst="wedgeRoundRectCallout">
            <a:avLst>
              <a:gd name="adj1" fmla="val 62074"/>
              <a:gd name="adj2" fmla="val 55424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FFC000"/>
                </a:solidFill>
              </a:rPr>
              <a:t>			</a:t>
            </a:r>
            <a:r>
              <a:rPr lang="en-US" sz="40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D1 Progress</a:t>
            </a:r>
            <a:r>
              <a:rPr lang="en-US" sz="2400" b="1" dirty="0" smtClean="0">
                <a:solidFill>
                  <a:srgbClr val="FF0000"/>
                </a:solidFill>
              </a:rPr>
              <a:t>	</a:t>
            </a:r>
            <a:r>
              <a:rPr lang="en-US" sz="2400" dirty="0" smtClean="0">
                <a:solidFill>
                  <a:srgbClr val="FFC000"/>
                </a:solidFill>
              </a:rPr>
              <a:t>			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336141" y="1160678"/>
            <a:ext cx="858135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 2" pitchFamily="18" charset="2"/>
              <a:buNone/>
            </a:pPr>
            <a:r>
              <a:rPr lang="en-US" altLang="zh-CN" sz="2200" dirty="0" smtClean="0"/>
              <a:t>Task</a:t>
            </a:r>
            <a:r>
              <a:rPr lang="en-US" altLang="zh-CN" sz="2200" dirty="0"/>
              <a:t> </a:t>
            </a:r>
            <a:r>
              <a:rPr lang="en-US" altLang="zh-CN" sz="2200" dirty="0" smtClean="0"/>
              <a:t>2: </a:t>
            </a:r>
            <a:r>
              <a:rPr lang="en-US" altLang="zh-CN" sz="2200" dirty="0"/>
              <a:t>Embedded control system and interface </a:t>
            </a:r>
            <a:r>
              <a:rPr lang="en-US" altLang="zh-CN" sz="2200" dirty="0" smtClean="0"/>
              <a:t>development</a:t>
            </a:r>
          </a:p>
          <a:p>
            <a:r>
              <a:rPr lang="en-US" altLang="zh-CN" sz="2200" dirty="0" smtClean="0"/>
              <a:t>Task 3: </a:t>
            </a:r>
            <a:r>
              <a:rPr lang="en-US" altLang="en-US" sz="2200" dirty="0"/>
              <a:t>Controllable pivoting-sliding training function</a:t>
            </a:r>
            <a:r>
              <a:rPr lang="en-US" altLang="zh-CN" sz="2200" dirty="0"/>
              <a:t> </a:t>
            </a:r>
            <a:r>
              <a:rPr lang="en-US" altLang="en-US" sz="2200" dirty="0" smtClean="0"/>
              <a:t>design</a:t>
            </a:r>
            <a:r>
              <a:rPr lang="en-US" altLang="zh-CN" sz="2200" dirty="0" smtClean="0"/>
              <a:t> </a:t>
            </a:r>
            <a:endParaRPr lang="en-US" altLang="zh-CN" sz="2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17" y="2641855"/>
            <a:ext cx="2483579" cy="1101768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3515107" y="2180986"/>
            <a:ext cx="2474753" cy="1652659"/>
          </a:xfrm>
          <a:prstGeom prst="wedgeRoundRectCallout">
            <a:avLst>
              <a:gd name="adj1" fmla="val 43717"/>
              <a:gd name="adj2" fmla="val 99554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808" y="2304679"/>
            <a:ext cx="1300293" cy="89572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2975" y="3743821"/>
            <a:ext cx="29095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600" dirty="0" smtClean="0"/>
              <a:t>Real-time control program </a:t>
            </a:r>
          </a:p>
          <a:p>
            <a:pPr algn="ctr"/>
            <a:r>
              <a:rPr lang="en-US" altLang="zh-CN" sz="1600" dirty="0" smtClean="0"/>
              <a:t>&amp; DAQ system</a:t>
            </a:r>
            <a:endParaRPr lang="zh-CN" alt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3577866" y="3158848"/>
            <a:ext cx="23492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1600" dirty="0" smtClean="0"/>
              <a:t>Off-axis motion </a:t>
            </a:r>
          </a:p>
          <a:p>
            <a:pPr algn="ctr"/>
            <a:r>
              <a:rPr lang="en-US" altLang="en-US" sz="1600" dirty="0" smtClean="0"/>
              <a:t>Embedded control system</a:t>
            </a:r>
            <a:endParaRPr lang="zh-CN" altLang="en-US" sz="1600" dirty="0"/>
          </a:p>
        </p:txBody>
      </p:sp>
      <p:grpSp>
        <p:nvGrpSpPr>
          <p:cNvPr id="3" name="Group 15"/>
          <p:cNvGrpSpPr/>
          <p:nvPr/>
        </p:nvGrpSpPr>
        <p:grpSpPr>
          <a:xfrm>
            <a:off x="7213023" y="2046819"/>
            <a:ext cx="1505540" cy="1920995"/>
            <a:chOff x="6469645" y="2141495"/>
            <a:chExt cx="1505540" cy="1920995"/>
          </a:xfrm>
        </p:grpSpPr>
        <p:sp>
          <p:nvSpPr>
            <p:cNvPr id="12" name="Rounded Rectangular Callout 11"/>
            <p:cNvSpPr/>
            <p:nvPr/>
          </p:nvSpPr>
          <p:spPr>
            <a:xfrm>
              <a:off x="6471154" y="2141495"/>
              <a:ext cx="1431276" cy="1920994"/>
            </a:xfrm>
            <a:prstGeom prst="wedgeRoundRectCallout">
              <a:avLst>
                <a:gd name="adj1" fmla="val -111501"/>
                <a:gd name="adj2" fmla="val 42207"/>
                <a:gd name="adj3" fmla="val 16667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6951" y="2303511"/>
              <a:ext cx="810930" cy="108124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6469645" y="3477714"/>
              <a:ext cx="1505540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600" dirty="0" smtClean="0"/>
                <a:t>Weight-support</a:t>
              </a:r>
            </a:p>
            <a:p>
              <a:pPr algn="ctr"/>
              <a:r>
                <a:rPr lang="en-US" altLang="en-US" sz="1600" dirty="0" smtClean="0"/>
                <a:t>sensing unit</a:t>
              </a:r>
              <a:endParaRPr lang="zh-CN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1802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FFC000"/>
                </a:solidFill>
              </a:rPr>
              <a:t>			</a:t>
            </a:r>
            <a:r>
              <a:rPr lang="en-US" sz="40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D1 Progress</a:t>
            </a:r>
            <a:r>
              <a:rPr lang="en-US" sz="2400" b="1" dirty="0" smtClean="0">
                <a:solidFill>
                  <a:srgbClr val="FF0000"/>
                </a:solidFill>
              </a:rPr>
              <a:t>	</a:t>
            </a:r>
            <a:r>
              <a:rPr lang="en-US" sz="2400" dirty="0" smtClean="0">
                <a:solidFill>
                  <a:srgbClr val="FFC000"/>
                </a:solidFill>
              </a:rPr>
              <a:t>			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574644" y="1186805"/>
            <a:ext cx="79851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 2" pitchFamily="18" charset="2"/>
              <a:buNone/>
            </a:pPr>
            <a:r>
              <a:rPr lang="en-US" altLang="zh-CN" sz="2400" dirty="0" smtClean="0"/>
              <a:t>Task 4 (Testing &amp; Improving): </a:t>
            </a:r>
            <a:r>
              <a:rPr lang="en-US" altLang="en-US" sz="2400" dirty="0"/>
              <a:t>User-friendly software and VR-based training games</a:t>
            </a:r>
            <a:endParaRPr lang="en-US" altLang="zh-CN" sz="2400" dirty="0"/>
          </a:p>
        </p:txBody>
      </p:sp>
      <p:pic>
        <p:nvPicPr>
          <p:cNvPr id="5" name="IMG_1986.MO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5400000">
            <a:off x="-135328" y="2867935"/>
            <a:ext cx="3278106" cy="18581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784" y="2017803"/>
            <a:ext cx="6259940" cy="307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467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					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D1 Challenges &amp;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Solution</a:t>
            </a:r>
            <a:r>
              <a:rPr lang="en-US" sz="2400" dirty="0" smtClean="0">
                <a:solidFill>
                  <a:srgbClr val="FFC000"/>
                </a:solidFill>
              </a:rPr>
              <a:t>		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1161"/>
            <a:ext cx="8554065" cy="4708525"/>
          </a:xfrm>
        </p:spPr>
        <p:txBody>
          <a:bodyPr>
            <a:normAutofit/>
          </a:bodyPr>
          <a:lstStyle/>
          <a:p>
            <a:r>
              <a:rPr lang="en-US" sz="3000" b="1" dirty="0" smtClean="0">
                <a:solidFill>
                  <a:srgbClr val="002060"/>
                </a:solidFill>
              </a:rPr>
              <a:t>Challenge 1: </a:t>
            </a:r>
            <a:r>
              <a:rPr lang="en-US" sz="3000" dirty="0" smtClean="0"/>
              <a:t>children with CP cannot stand and step if not wearing AFO</a:t>
            </a:r>
          </a:p>
          <a:p>
            <a:pPr lvl="1"/>
            <a:r>
              <a:rPr lang="en-US" sz="2600" u="sng" dirty="0" smtClean="0"/>
              <a:t>Solution:</a:t>
            </a:r>
            <a:r>
              <a:rPr lang="en-US" sz="2600" dirty="0" smtClean="0"/>
              <a:t> develop controlled weight support (up to 150 </a:t>
            </a:r>
            <a:r>
              <a:rPr lang="en-US" sz="2600" dirty="0" err="1" smtClean="0"/>
              <a:t>lb</a:t>
            </a:r>
            <a:r>
              <a:rPr lang="en-US" sz="2600" dirty="0" smtClean="0"/>
              <a:t>)</a:t>
            </a:r>
          </a:p>
          <a:p>
            <a:pPr marL="457200" lvl="1" indent="0">
              <a:buNone/>
            </a:pPr>
            <a:endParaRPr lang="en-US" sz="1400" dirty="0" smtClean="0"/>
          </a:p>
          <a:p>
            <a:r>
              <a:rPr lang="en-US" sz="3000" b="1" dirty="0" smtClean="0">
                <a:solidFill>
                  <a:srgbClr val="002060"/>
                </a:solidFill>
              </a:rPr>
              <a:t>Challenge </a:t>
            </a:r>
            <a:r>
              <a:rPr lang="en-US" sz="3000" b="1" dirty="0">
                <a:solidFill>
                  <a:srgbClr val="002060"/>
                </a:solidFill>
              </a:rPr>
              <a:t>2: </a:t>
            </a:r>
            <a:r>
              <a:rPr lang="en-US" sz="3000" dirty="0" smtClean="0"/>
              <a:t>children </a:t>
            </a:r>
            <a:r>
              <a:rPr lang="en-US" sz="3000" dirty="0"/>
              <a:t>with CP may not be able to stand </a:t>
            </a:r>
            <a:r>
              <a:rPr lang="en-US" sz="3000" dirty="0" smtClean="0"/>
              <a:t>during the entire training session</a:t>
            </a:r>
            <a:endParaRPr lang="en-US" sz="3000" dirty="0"/>
          </a:p>
          <a:p>
            <a:pPr lvl="1"/>
            <a:r>
              <a:rPr lang="en-US" sz="2600" u="sng" dirty="0" smtClean="0"/>
              <a:t>Solution:</a:t>
            </a:r>
            <a:r>
              <a:rPr lang="en-US" sz="2600" dirty="0" smtClean="0"/>
              <a:t>  </a:t>
            </a:r>
            <a:r>
              <a:rPr lang="en-US" sz="2600" dirty="0"/>
              <a:t>build a cross bench/chair for resting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0360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843948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FFC000"/>
                </a:solidFill>
              </a:rPr>
              <a:t>			</a:t>
            </a:r>
            <a:r>
              <a:rPr lang="en-US" sz="40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D1 Challenges &amp;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Solution</a:t>
            </a:r>
            <a:r>
              <a:rPr lang="en-US" sz="2400" dirty="0" smtClean="0">
                <a:solidFill>
                  <a:srgbClr val="FFC000"/>
                </a:solidFill>
              </a:rPr>
              <a:t>	</a:t>
            </a:r>
            <a:endParaRPr lang="en-US" sz="2400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694731" y="3064395"/>
            <a:ext cx="3256483" cy="27789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/>
              <a:t>Features:</a:t>
            </a:r>
          </a:p>
          <a:p>
            <a:pPr marL="514350" indent="-514350">
              <a:buAutoNum type="arabicPeriod"/>
            </a:pPr>
            <a:r>
              <a:rPr lang="en-US" sz="1600" dirty="0" smtClean="0"/>
              <a:t>Servomotor control system </a:t>
            </a:r>
          </a:p>
          <a:p>
            <a:pPr marL="514350" indent="-514350">
              <a:buAutoNum type="arabicPeriod"/>
            </a:pPr>
            <a:r>
              <a:rPr lang="en-US" sz="1600" dirty="0" smtClean="0"/>
              <a:t>Dynamic weight bearing adjustment</a:t>
            </a:r>
          </a:p>
          <a:p>
            <a:pPr marL="514350" indent="-514350">
              <a:buAutoNum type="arabicPeriod"/>
            </a:pPr>
            <a:r>
              <a:rPr lang="en-US" sz="1600" dirty="0" smtClean="0"/>
              <a:t>More securer training system</a:t>
            </a:r>
          </a:p>
          <a:p>
            <a:pPr marL="514350" indent="-514350">
              <a:buAutoNum type="arabicPeriod"/>
            </a:pPr>
            <a:r>
              <a:rPr lang="en-US" sz="1600" dirty="0" smtClean="0"/>
              <a:t>Quantitive assessment of weight bearing change</a:t>
            </a:r>
          </a:p>
          <a:p>
            <a:pPr marL="514350" indent="-514350">
              <a:buAutoNum type="arabicPeriod"/>
            </a:pPr>
            <a:r>
              <a:rPr lang="en-US" sz="1600" dirty="0" smtClean="0"/>
              <a:t>Implement different training modes with various weight support levels</a:t>
            </a:r>
          </a:p>
        </p:txBody>
      </p:sp>
      <p:sp>
        <p:nvSpPr>
          <p:cNvPr id="4" name="Rectangle 3"/>
          <p:cNvSpPr/>
          <p:nvPr/>
        </p:nvSpPr>
        <p:spPr>
          <a:xfrm>
            <a:off x="562381" y="1284460"/>
            <a:ext cx="833304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 2" pitchFamily="18" charset="2"/>
              <a:buNone/>
            </a:pPr>
            <a:r>
              <a:rPr lang="en-US" altLang="zh-CN" sz="2600" b="1" dirty="0">
                <a:solidFill>
                  <a:schemeClr val="accent1">
                    <a:lumMod val="50000"/>
                  </a:schemeClr>
                </a:solidFill>
              </a:rPr>
              <a:t>D</a:t>
            </a:r>
            <a:r>
              <a:rPr lang="en-US" altLang="zh-CN" sz="2600" b="1" dirty="0" smtClean="0">
                <a:solidFill>
                  <a:schemeClr val="accent1">
                    <a:lumMod val="50000"/>
                  </a:schemeClr>
                </a:solidFill>
              </a:rPr>
              <a:t>evelopment of a dynamic weight-support system</a:t>
            </a:r>
            <a:endParaRPr lang="en-US" altLang="zh-CN" sz="2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102217" y="1995772"/>
            <a:ext cx="1904301" cy="3147244"/>
            <a:chOff x="2592198" y="1732295"/>
            <a:chExt cx="2398373" cy="396379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24"/>
            <a:stretch/>
          </p:blipFill>
          <p:spPr>
            <a:xfrm>
              <a:off x="2592198" y="1732295"/>
              <a:ext cx="2398373" cy="3963798"/>
            </a:xfrm>
            <a:prstGeom prst="rect">
              <a:avLst/>
            </a:prstGeom>
          </p:spPr>
        </p:pic>
        <p:sp>
          <p:nvSpPr>
            <p:cNvPr id="8" name="Up-Down Arrow 7"/>
            <p:cNvSpPr/>
            <p:nvPr/>
          </p:nvSpPr>
          <p:spPr>
            <a:xfrm rot="155916">
              <a:off x="3520233" y="3149314"/>
              <a:ext cx="86966" cy="694803"/>
            </a:xfrm>
            <a:prstGeom prst="upDown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Up-Down Arrow 8"/>
            <p:cNvSpPr/>
            <p:nvPr/>
          </p:nvSpPr>
          <p:spPr>
            <a:xfrm rot="451219">
              <a:off x="4210181" y="2777512"/>
              <a:ext cx="149608" cy="361953"/>
            </a:xfrm>
            <a:prstGeom prst="upDown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Group 11"/>
            <p:cNvGrpSpPr/>
            <p:nvPr/>
          </p:nvGrpSpPr>
          <p:grpSpPr>
            <a:xfrm rot="20373521">
              <a:off x="3031435" y="4757829"/>
              <a:ext cx="617497" cy="621461"/>
              <a:chOff x="4654201" y="2384209"/>
              <a:chExt cx="950902" cy="957006"/>
            </a:xfrm>
          </p:grpSpPr>
          <p:sp>
            <p:nvSpPr>
              <p:cNvPr id="10" name="Curved Down Arrow 9"/>
              <p:cNvSpPr/>
              <p:nvPr/>
            </p:nvSpPr>
            <p:spPr>
              <a:xfrm rot="15920315">
                <a:off x="4396154" y="2643831"/>
                <a:ext cx="955431" cy="439338"/>
              </a:xfrm>
              <a:prstGeom prst="curvedDownArrow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1" name="Curved Down Arrow 10"/>
              <p:cNvSpPr/>
              <p:nvPr/>
            </p:nvSpPr>
            <p:spPr>
              <a:xfrm rot="5149996">
                <a:off x="4907718" y="2642256"/>
                <a:ext cx="955431" cy="439338"/>
              </a:xfrm>
              <a:prstGeom prst="curvedDownArrow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6"/>
                  </a:solidFill>
                </a:endParaRPr>
              </a:p>
            </p:txBody>
          </p:sp>
        </p:grpSp>
      </p:grpSp>
      <p:sp>
        <p:nvSpPr>
          <p:cNvPr id="13" name="Line Callout 1 12"/>
          <p:cNvSpPr/>
          <p:nvPr/>
        </p:nvSpPr>
        <p:spPr>
          <a:xfrm>
            <a:off x="4657325" y="5300188"/>
            <a:ext cx="2119707" cy="543136"/>
          </a:xfrm>
          <a:prstGeom prst="borderCallout1">
            <a:avLst>
              <a:gd name="adj1" fmla="val -17589"/>
              <a:gd name="adj2" fmla="val 19116"/>
              <a:gd name="adj3" fmla="val -123866"/>
              <a:gd name="adj4" fmla="val 1165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dk1"/>
                </a:solidFill>
              </a:rPr>
              <a:t>Offaxis Control</a:t>
            </a:r>
          </a:p>
        </p:txBody>
      </p:sp>
      <p:sp>
        <p:nvSpPr>
          <p:cNvPr id="14" name="Line Callout 1 13"/>
          <p:cNvSpPr/>
          <p:nvPr/>
        </p:nvSpPr>
        <p:spPr>
          <a:xfrm>
            <a:off x="1518407" y="2154171"/>
            <a:ext cx="2724052" cy="801491"/>
          </a:xfrm>
          <a:prstGeom prst="borderCallout1">
            <a:avLst>
              <a:gd name="adj1" fmla="val 55005"/>
              <a:gd name="adj2" fmla="val 107767"/>
              <a:gd name="adj3" fmla="val 133273"/>
              <a:gd name="adj4" fmla="val 12629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dk1"/>
                </a:solidFill>
              </a:rPr>
              <a:t>weight </a:t>
            </a:r>
            <a:r>
              <a:rPr lang="en-US" altLang="zh-CN" dirty="0" smtClean="0">
                <a:solidFill>
                  <a:schemeClr val="dk1"/>
                </a:solidFill>
              </a:rPr>
              <a:t>support under servomotor control</a:t>
            </a:r>
            <a:endParaRPr lang="en-US" altLang="zh-CN" dirty="0">
              <a:solidFill>
                <a:schemeClr val="dk1"/>
              </a:solidFill>
            </a:endParaRPr>
          </a:p>
        </p:txBody>
      </p:sp>
      <p:pic>
        <p:nvPicPr>
          <p:cNvPr id="15" name="IMG_1993-2.MO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5400000">
            <a:off x="5819129" y="2688824"/>
            <a:ext cx="3098271" cy="175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4888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					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D1 Accomplishments</a:t>
            </a:r>
            <a:r>
              <a:rPr lang="en-US" sz="40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2400" dirty="0" smtClean="0">
                <a:solidFill>
                  <a:srgbClr val="FFC000"/>
                </a:solidFill>
              </a:rPr>
              <a:t>			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5267"/>
            <a:ext cx="5398315" cy="2162883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Accomplishments</a:t>
            </a:r>
          </a:p>
          <a:p>
            <a:pPr marL="944563" lvl="1" indent="-495300"/>
            <a:r>
              <a:rPr lang="en-US" altLang="zh-CN" sz="2400" dirty="0" smtClean="0">
                <a:ea typeface="宋体" charset="-122"/>
              </a:rPr>
              <a:t>Embedded control system</a:t>
            </a:r>
            <a:endParaRPr lang="en-US" altLang="zh-CN" sz="2400" dirty="0">
              <a:ea typeface="宋体" charset="-122"/>
            </a:endParaRPr>
          </a:p>
          <a:p>
            <a:pPr marL="944563" lvl="1" indent="-495300"/>
            <a:r>
              <a:rPr lang="en-US" altLang="zh-CN" sz="2400" dirty="0" smtClean="0">
                <a:ea typeface="宋体" charset="-122"/>
              </a:rPr>
              <a:t>Assessment tool of Off-axis motion</a:t>
            </a:r>
          </a:p>
          <a:p>
            <a:pPr marL="944563" lvl="1" indent="-495300"/>
            <a:r>
              <a:rPr lang="en-US" altLang="zh-CN" sz="2400" dirty="0" smtClean="0">
                <a:ea typeface="宋体" charset="-122"/>
              </a:rPr>
              <a:t>Training Platform of </a:t>
            </a:r>
            <a:r>
              <a:rPr lang="en-US" altLang="zh-CN" sz="2400" dirty="0">
                <a:ea typeface="宋体" charset="-122"/>
              </a:rPr>
              <a:t>Off-axis motion</a:t>
            </a:r>
          </a:p>
          <a:p>
            <a:pPr marL="944563" lvl="1" indent="-495300"/>
            <a:r>
              <a:rPr lang="en-US" altLang="zh-CN" sz="2400" dirty="0" smtClean="0">
                <a:ea typeface="宋体" charset="-122"/>
              </a:rPr>
              <a:t>Weight bearing system</a:t>
            </a:r>
          </a:p>
          <a:p>
            <a:pPr marL="944563" lvl="1" indent="-495300"/>
            <a:r>
              <a:rPr lang="en-US" sz="2400" dirty="0" smtClean="0">
                <a:ea typeface="宋体" charset="-122"/>
              </a:rPr>
              <a:t>Potential training software packages</a:t>
            </a: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endParaRPr lang="en-US" altLang="zh-CN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>
              <a:ea typeface="宋体" charset="-122"/>
            </a:endParaRP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IMG_1283-2.MO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5400000">
            <a:off x="5774228" y="3047812"/>
            <a:ext cx="3284084" cy="18615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1048" y="3489821"/>
            <a:ext cx="1777478" cy="2510634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01821" y="3168744"/>
            <a:ext cx="4144343" cy="245188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 smtClean="0"/>
          </a:p>
          <a:p>
            <a:r>
              <a:rPr lang="en-US" altLang="zh-CN" sz="2400" dirty="0" smtClean="0"/>
              <a:t>Prototypes/Devices</a:t>
            </a:r>
          </a:p>
          <a:p>
            <a:pPr marL="944563" lvl="1" indent="-495300">
              <a:lnSpc>
                <a:spcPct val="80000"/>
              </a:lnSpc>
            </a:pPr>
            <a:r>
              <a:rPr lang="en-US" altLang="zh-CN" sz="2200" dirty="0" smtClean="0">
                <a:ea typeface="宋体" charset="-122"/>
              </a:rPr>
              <a:t>Low-limb Training &amp; evaluation system</a:t>
            </a:r>
          </a:p>
          <a:p>
            <a:pPr marL="944563" lvl="1" indent="-495300">
              <a:lnSpc>
                <a:spcPct val="80000"/>
              </a:lnSpc>
            </a:pPr>
            <a:r>
              <a:rPr lang="en-US" altLang="zh-CN" sz="2400" dirty="0"/>
              <a:t>Provide the clinical tool to address </a:t>
            </a:r>
            <a:r>
              <a:rPr lang="en-US" altLang="zh-CN" sz="2400" dirty="0" smtClean="0"/>
              <a:t>impaired motion control in </a:t>
            </a:r>
            <a:r>
              <a:rPr lang="en-US" altLang="zh-CN" sz="2400" dirty="0"/>
              <a:t>frontal and axial planes </a:t>
            </a:r>
          </a:p>
          <a:p>
            <a:pPr marL="944563" lvl="1" indent="-495300">
              <a:lnSpc>
                <a:spcPct val="80000"/>
              </a:lnSpc>
            </a:pPr>
            <a:endParaRPr lang="en-US" altLang="zh-CN" sz="2200" dirty="0">
              <a:ea typeface="宋体" charset="-122"/>
            </a:endParaRPr>
          </a:p>
          <a:p>
            <a:endParaRPr lang="en-US" altLang="zh-CN" sz="2200" dirty="0">
              <a:ea typeface="宋体" charset="-122"/>
            </a:endParaRP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10" name="Picture 15" descr="C:\Documents and Settings\zero\Local Settings\Temporary Internet Files\Content.IE5\9G82637Y\MC900439806[1]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6029">
            <a:off x="5281341" y="3990462"/>
            <a:ext cx="1285235" cy="128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0360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86495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					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D1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Accomplishments</a:t>
            </a:r>
            <a:r>
              <a:rPr lang="en-US" sz="2400" dirty="0" smtClean="0">
                <a:solidFill>
                  <a:srgbClr val="FFC000"/>
                </a:solidFill>
              </a:rPr>
              <a:t>	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7667"/>
            <a:ext cx="8535880" cy="452761"/>
          </a:xfrm>
        </p:spPr>
        <p:txBody>
          <a:bodyPr>
            <a:normAutofit lnSpcReduction="10000"/>
          </a:bodyPr>
          <a:lstStyle/>
          <a:p>
            <a:r>
              <a:rPr lang="en-US" sz="2400" b="1" dirty="0" smtClean="0"/>
              <a:t>Preliminary </a:t>
            </a:r>
            <a:r>
              <a:rPr lang="en-US" sz="2400" b="1" dirty="0"/>
              <a:t>data from </a:t>
            </a:r>
            <a:r>
              <a:rPr lang="en-US" sz="2400" b="1" dirty="0" smtClean="0"/>
              <a:t>children with CP</a:t>
            </a:r>
            <a:endParaRPr lang="en-US" sz="2400" b="1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174384" y="1446344"/>
            <a:ext cx="7339498" cy="428107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After 6-week frontal plane sliding training</a:t>
            </a:r>
          </a:p>
          <a:p>
            <a:pPr marL="944563" lvl="1" indent="-495300"/>
            <a:r>
              <a:rPr lang="en-US" sz="2400" dirty="0" smtClean="0"/>
              <a:t>On the </a:t>
            </a:r>
            <a:r>
              <a:rPr lang="en-US" sz="2400" dirty="0"/>
              <a:t>offaxis </a:t>
            </a:r>
            <a:r>
              <a:rPr lang="en-US" sz="2400" dirty="0" smtClean="0"/>
              <a:t>elliptical</a:t>
            </a:r>
            <a:endParaRPr lang="en-US" sz="2400" dirty="0"/>
          </a:p>
          <a:p>
            <a:pPr marL="1344613" lvl="2" indent="-495300"/>
            <a:r>
              <a:rPr lang="en-US" sz="2000" dirty="0" smtClean="0"/>
              <a:t>Decreased </a:t>
            </a:r>
            <a:r>
              <a:rPr lang="en-US" sz="2000" dirty="0"/>
              <a:t>instability during the free sliding condition both forwards and backwards (SD reduced from 6 to 2 mm</a:t>
            </a:r>
            <a:r>
              <a:rPr lang="en-US" sz="2000" dirty="0" smtClean="0"/>
              <a:t>)</a:t>
            </a:r>
            <a:endParaRPr lang="en-US" sz="2000" dirty="0"/>
          </a:p>
          <a:p>
            <a:pPr marL="1344613" lvl="2" indent="-495300"/>
            <a:r>
              <a:rPr lang="en-US" sz="2000" dirty="0"/>
              <a:t>A</a:t>
            </a:r>
            <a:r>
              <a:rPr lang="en-US" sz="2000" dirty="0" smtClean="0"/>
              <a:t>ble </a:t>
            </a:r>
            <a:r>
              <a:rPr lang="en-US" sz="2000" dirty="0"/>
              <a:t>to abduct against greater resistances throughout the training </a:t>
            </a:r>
            <a:r>
              <a:rPr lang="en-US" sz="2000" dirty="0" smtClean="0"/>
              <a:t>sessions</a:t>
            </a:r>
            <a:endParaRPr lang="en-US" sz="2000" dirty="0"/>
          </a:p>
          <a:p>
            <a:pPr marL="1344613" lvl="2" indent="-495300"/>
            <a:r>
              <a:rPr lang="en-US" sz="2000" dirty="0" smtClean="0"/>
              <a:t>Step at progressively </a:t>
            </a:r>
            <a:r>
              <a:rPr lang="en-US" sz="2000" dirty="0"/>
              <a:t>higher </a:t>
            </a:r>
            <a:r>
              <a:rPr lang="en-US" sz="2000" dirty="0" smtClean="0"/>
              <a:t>speeds</a:t>
            </a:r>
            <a:endParaRPr lang="en-US" sz="2000" dirty="0"/>
          </a:p>
          <a:p>
            <a:pPr marL="944563" lvl="1" indent="-495300"/>
            <a:r>
              <a:rPr lang="en-US" sz="2400" dirty="0" smtClean="0"/>
              <a:t>Balance </a:t>
            </a:r>
            <a:r>
              <a:rPr lang="en-US" sz="2400" dirty="0"/>
              <a:t>Scale </a:t>
            </a:r>
            <a:r>
              <a:rPr lang="en-US" sz="2400" dirty="0" smtClean="0"/>
              <a:t>improved from 50</a:t>
            </a:r>
            <a:r>
              <a:rPr lang="en-US" sz="2400" dirty="0"/>
              <a:t> </a:t>
            </a:r>
            <a:r>
              <a:rPr lang="en-US" sz="2400" dirty="0" smtClean="0"/>
              <a:t>to 54 (out </a:t>
            </a:r>
            <a:r>
              <a:rPr lang="en-US" sz="2400" dirty="0"/>
              <a:t>of </a:t>
            </a:r>
            <a:r>
              <a:rPr lang="en-US" sz="2400" dirty="0" smtClean="0"/>
              <a:t>56) </a:t>
            </a:r>
          </a:p>
          <a:p>
            <a:pPr marL="944563" lvl="1" indent="-495300"/>
            <a:r>
              <a:rPr lang="en-US" sz="2400" dirty="0" smtClean="0"/>
              <a:t>Hip </a:t>
            </a:r>
            <a:r>
              <a:rPr lang="en-US" sz="2400" dirty="0"/>
              <a:t>abduction </a:t>
            </a:r>
            <a:r>
              <a:rPr lang="en-US" sz="2400" dirty="0" smtClean="0"/>
              <a:t>torque increased from 7.93 </a:t>
            </a:r>
            <a:r>
              <a:rPr lang="en-US" sz="2400" dirty="0"/>
              <a:t>to 21.96 </a:t>
            </a:r>
            <a:r>
              <a:rPr lang="en-US" sz="2400" dirty="0" smtClean="0"/>
              <a:t>Nm. </a:t>
            </a:r>
          </a:p>
          <a:p>
            <a:pPr marL="944563" lvl="1" indent="-495300"/>
            <a:r>
              <a:rPr lang="en-US" sz="2400" dirty="0" smtClean="0"/>
              <a:t>Gait </a:t>
            </a:r>
            <a:r>
              <a:rPr lang="en-US" sz="2400" dirty="0"/>
              <a:t>cadence </a:t>
            </a:r>
            <a:r>
              <a:rPr lang="en-US" sz="2400" dirty="0" smtClean="0"/>
              <a:t>increased from </a:t>
            </a:r>
            <a:r>
              <a:rPr lang="en-US" sz="2400" dirty="0"/>
              <a:t>70 to 92 </a:t>
            </a:r>
            <a:r>
              <a:rPr lang="en-US" sz="2400" dirty="0" smtClean="0"/>
              <a:t>steps/minute </a:t>
            </a:r>
          </a:p>
          <a:p>
            <a:pPr marL="944563" lvl="1" indent="-495300"/>
            <a:r>
              <a:rPr lang="en-US" sz="2400" dirty="0"/>
              <a:t>Section E of the GMFM improved from 97 to 100</a:t>
            </a:r>
            <a:r>
              <a:rPr lang="en-US" sz="2400" dirty="0" smtClean="0"/>
              <a:t>%</a:t>
            </a:r>
          </a:p>
          <a:p>
            <a:pPr marL="0" indent="0">
              <a:buNone/>
            </a:pPr>
            <a:endParaRPr lang="en-US" altLang="zh-CN" sz="2400" dirty="0" smtClean="0"/>
          </a:p>
          <a:p>
            <a:pPr marL="0" indent="0">
              <a:buNone/>
            </a:pPr>
            <a:endParaRPr lang="en-US" sz="2400" dirty="0" smtClean="0"/>
          </a:p>
          <a:p>
            <a:endParaRPr lang="en-US" sz="2400" dirty="0" smtClean="0">
              <a:ea typeface="宋体" charset="-122"/>
            </a:endParaRPr>
          </a:p>
          <a:p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921357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86495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					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D1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Accomplishments</a:t>
            </a:r>
            <a:r>
              <a:rPr lang="en-US" sz="2400" dirty="0" smtClean="0">
                <a:solidFill>
                  <a:srgbClr val="FFC000"/>
                </a:solidFill>
              </a:rPr>
              <a:t>	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7667"/>
            <a:ext cx="8535880" cy="452761"/>
          </a:xfrm>
        </p:spPr>
        <p:txBody>
          <a:bodyPr>
            <a:normAutofit lnSpcReduction="10000"/>
          </a:bodyPr>
          <a:lstStyle/>
          <a:p>
            <a:r>
              <a:rPr lang="en-US" sz="2400" b="1" dirty="0" smtClean="0"/>
              <a:t>Preliminary </a:t>
            </a:r>
            <a:r>
              <a:rPr lang="en-US" sz="2400" b="1" dirty="0"/>
              <a:t>data from subjects with </a:t>
            </a:r>
            <a:r>
              <a:rPr lang="en-US" sz="2400" b="1" dirty="0" err="1"/>
              <a:t>patellofemoral</a:t>
            </a:r>
            <a:r>
              <a:rPr lang="en-US" sz="2400" b="1" dirty="0"/>
              <a:t> </a:t>
            </a:r>
            <a:r>
              <a:rPr lang="en-US" sz="2400" b="1" dirty="0" smtClean="0"/>
              <a:t>pain</a:t>
            </a:r>
            <a:endParaRPr lang="en-US" sz="2400" b="1" dirty="0"/>
          </a:p>
        </p:txBody>
      </p:sp>
      <p:graphicFrame>
        <p:nvGraphicFramePr>
          <p:cNvPr id="4" name="Char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692133"/>
              </p:ext>
            </p:extLst>
          </p:nvPr>
        </p:nvGraphicFramePr>
        <p:xfrm>
          <a:off x="1028341" y="3901008"/>
          <a:ext cx="3526227" cy="1645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5434099"/>
              </p:ext>
            </p:extLst>
          </p:nvPr>
        </p:nvGraphicFramePr>
        <p:xfrm>
          <a:off x="4793969" y="3901008"/>
          <a:ext cx="4012679" cy="1645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19200" y="5528404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1F497D">
                    <a:lumMod val="50000"/>
                  </a:srgbClr>
                </a:solidFill>
                <a:latin typeface="Calibri"/>
              </a:rPr>
              <a:t>Off-axis control - Pivoting</a:t>
            </a:r>
            <a:endParaRPr lang="en-US" sz="1600" b="1" dirty="0">
              <a:solidFill>
                <a:srgbClr val="1F497D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5400" y="5516736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Off-axis control - Sliding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2709000"/>
              </p:ext>
            </p:extLst>
          </p:nvPr>
        </p:nvGraphicFramePr>
        <p:xfrm>
          <a:off x="1689744" y="1420428"/>
          <a:ext cx="6007223" cy="192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722267" y="3334306"/>
            <a:ext cx="5939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1F497D">
                    <a:lumMod val="50000"/>
                  </a:srgbClr>
                </a:solidFill>
                <a:latin typeface="Calibri"/>
              </a:rPr>
              <a:t>Evaluation of Knee Pain and Function</a:t>
            </a:r>
            <a:endParaRPr lang="en-US" sz="1600" b="1" dirty="0">
              <a:solidFill>
                <a:srgbClr val="1F497D">
                  <a:lumMod val="5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44913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C000"/>
                </a:solidFill>
              </a:rPr>
              <a:t>					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D1 Opportunities	</a:t>
            </a:r>
            <a:r>
              <a:rPr lang="en-US" sz="40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2400" dirty="0" smtClean="0">
                <a:solidFill>
                  <a:srgbClr val="FFC000"/>
                </a:solidFill>
              </a:rPr>
              <a:t>		</a:t>
            </a:r>
            <a:endParaRPr lang="en-US" sz="2400" dirty="0"/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323850" y="1227667"/>
            <a:ext cx="8496300" cy="508105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 smtClean="0">
                <a:ea typeface="宋体" charset="-122"/>
              </a:rPr>
              <a:t>In clinical aspects, there is a strong need for practical and convenient rehabilitation equipment and protocol to improve off-axis lower-limb neuromuscular control and stability</a:t>
            </a:r>
          </a:p>
          <a:p>
            <a:r>
              <a:rPr lang="en-US" altLang="zh-CN" sz="2000" dirty="0" smtClean="0">
                <a:ea typeface="宋体" charset="-122"/>
              </a:rPr>
              <a:t>It is important to develop an intervention to improve balance, muscle coordination and selective control of lower limb to improve walking ability in target population</a:t>
            </a:r>
          </a:p>
          <a:p>
            <a:endParaRPr lang="en-US" altLang="zh-CN" sz="2000" dirty="0" smtClean="0">
              <a:ea typeface="宋体" charset="-122"/>
            </a:endParaRPr>
          </a:p>
          <a:p>
            <a:r>
              <a:rPr lang="en-US" altLang="zh-CN" sz="2000" dirty="0" smtClean="0">
                <a:ea typeface="宋体" charset="-122"/>
              </a:rPr>
              <a:t>Provide the clinical tool to solve the following questions:</a:t>
            </a:r>
          </a:p>
          <a:p>
            <a:pPr>
              <a:buFont typeface="Wingdings 2" pitchFamily="18" charset="2"/>
              <a:buNone/>
            </a:pPr>
            <a:r>
              <a:rPr lang="en-US" altLang="zh-CN" sz="2000" dirty="0" smtClean="0">
                <a:ea typeface="宋体" charset="-122"/>
              </a:rPr>
              <a:t>	How to </a:t>
            </a:r>
          </a:p>
          <a:p>
            <a:pPr lvl="1"/>
            <a:r>
              <a:rPr lang="en-US" altLang="zh-CN" sz="2000" u="sng" dirty="0" smtClean="0">
                <a:ea typeface="宋体" charset="-122"/>
              </a:rPr>
              <a:t>Measure</a:t>
            </a:r>
            <a:r>
              <a:rPr lang="en-US" altLang="zh-CN" sz="2000" dirty="0" smtClean="0">
                <a:ea typeface="宋体" charset="-122"/>
              </a:rPr>
              <a:t> off-axis motion of lower limb</a:t>
            </a:r>
          </a:p>
          <a:p>
            <a:pPr lvl="1"/>
            <a:r>
              <a:rPr lang="en-US" altLang="zh-CN" sz="2000" u="sng" dirty="0" smtClean="0">
                <a:ea typeface="宋体" charset="-122"/>
              </a:rPr>
              <a:t>Guide </a:t>
            </a:r>
            <a:r>
              <a:rPr lang="en-US" altLang="zh-CN" sz="2000" dirty="0" smtClean="0">
                <a:ea typeface="宋体" charset="-122"/>
              </a:rPr>
              <a:t>off-axis motion of lower limb</a:t>
            </a:r>
          </a:p>
          <a:p>
            <a:pPr lvl="1"/>
            <a:r>
              <a:rPr lang="en-US" altLang="zh-CN" sz="2000" u="sng" dirty="0" smtClean="0">
                <a:ea typeface="宋体" charset="-122"/>
              </a:rPr>
              <a:t>Train and improve</a:t>
            </a:r>
            <a:r>
              <a:rPr lang="en-US" altLang="zh-CN" sz="2000" dirty="0" smtClean="0">
                <a:ea typeface="宋体" charset="-122"/>
              </a:rPr>
              <a:t> the stability of off-axis motion </a:t>
            </a:r>
          </a:p>
          <a:p>
            <a:pPr lvl="1"/>
            <a:r>
              <a:rPr lang="en-US" altLang="zh-CN" sz="2000" u="sng" dirty="0" smtClean="0">
                <a:ea typeface="宋体" charset="-122"/>
              </a:rPr>
              <a:t>Quantitative</a:t>
            </a:r>
            <a:r>
              <a:rPr lang="en-US" altLang="zh-CN" sz="2000" dirty="0" smtClean="0">
                <a:ea typeface="宋体" charset="-122"/>
              </a:rPr>
              <a:t> assessment and Clinical evaluation</a:t>
            </a:r>
            <a:endParaRPr lang="en-US" altLang="zh-CN" sz="2000" dirty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750360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C000"/>
                </a:solidFill>
              </a:rPr>
              <a:t>					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D1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Plans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Year 3	</a:t>
            </a:r>
            <a:r>
              <a:rPr lang="en-US" sz="40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2400" dirty="0" smtClean="0">
                <a:solidFill>
                  <a:srgbClr val="FFC000"/>
                </a:solidFill>
              </a:rPr>
              <a:t>		</a:t>
            </a:r>
            <a:endParaRPr lang="en-US" sz="2400" dirty="0"/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323850" y="1227667"/>
            <a:ext cx="8496300" cy="508105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Calibri" pitchFamily="34" charset="0"/>
                <a:ea typeface="Times New Roman"/>
              </a:rPr>
              <a:t>Development</a:t>
            </a:r>
          </a:p>
          <a:p>
            <a:pPr lvl="1"/>
            <a:r>
              <a:rPr lang="en-US" dirty="0" smtClean="0">
                <a:latin typeface="Calibri" pitchFamily="34" charset="0"/>
                <a:ea typeface="Times New Roman"/>
              </a:rPr>
              <a:t>Design </a:t>
            </a:r>
            <a:r>
              <a:rPr lang="en-US" dirty="0">
                <a:latin typeface="Calibri" pitchFamily="34" charset="0"/>
                <a:ea typeface="Times New Roman"/>
              </a:rPr>
              <a:t>the user-friendly GUI </a:t>
            </a:r>
          </a:p>
          <a:p>
            <a:pPr lvl="1"/>
            <a:r>
              <a:rPr lang="en-US" dirty="0">
                <a:latin typeface="Calibri" pitchFamily="34" charset="0"/>
                <a:ea typeface="Times New Roman"/>
              </a:rPr>
              <a:t>Design </a:t>
            </a:r>
            <a:r>
              <a:rPr lang="en-US" dirty="0" smtClean="0">
                <a:latin typeface="Calibri" pitchFamily="34" charset="0"/>
                <a:ea typeface="Times New Roman"/>
              </a:rPr>
              <a:t>pivoting</a:t>
            </a:r>
            <a:r>
              <a:rPr lang="en-US" dirty="0">
                <a:latin typeface="Calibri" pitchFamily="34" charset="0"/>
                <a:ea typeface="Times New Roman"/>
              </a:rPr>
              <a:t>/sliding – related VR </a:t>
            </a:r>
            <a:r>
              <a:rPr lang="en-US" dirty="0" smtClean="0">
                <a:latin typeface="Calibri" pitchFamily="34" charset="0"/>
                <a:ea typeface="Times New Roman"/>
              </a:rPr>
              <a:t>games</a:t>
            </a:r>
          </a:p>
          <a:p>
            <a:pPr fontAlgn="t"/>
            <a:endParaRPr lang="en-US" sz="1200" i="1" dirty="0" smtClean="0"/>
          </a:p>
          <a:p>
            <a:pPr fontAlgn="t"/>
            <a:r>
              <a:rPr lang="en-US" i="1" dirty="0" smtClean="0"/>
              <a:t>Evaluations</a:t>
            </a:r>
          </a:p>
          <a:p>
            <a:pPr lvl="1" fontAlgn="t"/>
            <a:r>
              <a:rPr lang="en-US" i="1" dirty="0" smtClean="0"/>
              <a:t>Task</a:t>
            </a:r>
            <a:r>
              <a:rPr lang="en-US" i="1" dirty="0"/>
              <a:t>.1</a:t>
            </a:r>
            <a:r>
              <a:rPr lang="en-US" dirty="0"/>
              <a:t> Subject recruitment</a:t>
            </a:r>
          </a:p>
          <a:p>
            <a:pPr lvl="1"/>
            <a:r>
              <a:rPr lang="en-US" i="1" dirty="0"/>
              <a:t>Task.2</a:t>
            </a:r>
            <a:r>
              <a:rPr lang="en-US" dirty="0"/>
              <a:t> Experiment for Development Evaluation</a:t>
            </a:r>
          </a:p>
          <a:p>
            <a:pPr lvl="1"/>
            <a:r>
              <a:rPr lang="en-US" i="1" dirty="0" smtClean="0"/>
              <a:t>Task.3</a:t>
            </a:r>
            <a:r>
              <a:rPr lang="en-US" dirty="0" smtClean="0"/>
              <a:t> System </a:t>
            </a:r>
            <a:r>
              <a:rPr lang="en-US" dirty="0"/>
              <a:t>and function Assessment</a:t>
            </a:r>
          </a:p>
          <a:p>
            <a:pPr lvl="1" fontAlgn="t"/>
            <a:r>
              <a:rPr lang="en-US" dirty="0" smtClean="0"/>
              <a:t>Publications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785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832339"/>
            <a:ext cx="8118231" cy="4009292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A Closer View – </a:t>
            </a:r>
            <a:r>
              <a:rPr lang="en-US" sz="4000" b="1" dirty="0" smtClean="0">
                <a:solidFill>
                  <a:srgbClr val="FF0000"/>
                </a:solidFill>
              </a:rPr>
              <a:t>Update on Development Project, D1</a:t>
            </a:r>
            <a:r>
              <a:rPr lang="en-US" sz="4000" dirty="0" smtClean="0">
                <a:solidFill>
                  <a:srgbClr val="FF0000"/>
                </a:solidFill>
              </a:rPr>
              <a:t/>
            </a:r>
            <a:br>
              <a:rPr lang="en-US" sz="4000" dirty="0" smtClean="0">
                <a:solidFill>
                  <a:srgbClr val="FF0000"/>
                </a:solidFill>
              </a:rPr>
            </a:br>
            <a:r>
              <a:rPr lang="en-US" sz="4000" dirty="0" smtClean="0"/>
              <a:t>D1: Developing a Pivoting-Sliding Elliptical Machine to Improve Neuromuscular Control and Stability in Axial and Frontal Planes for Children with Orthopedic Disabilities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700954"/>
            <a:ext cx="6400800" cy="1137139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Dr. Li-Qun Zhang</a:t>
            </a:r>
          </a:p>
          <a:p>
            <a:r>
              <a:rPr lang="en-US" b="1" dirty="0" smtClean="0"/>
              <a:t>Dr. Sang Hoon Kang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97443"/>
          </a:xfrm>
        </p:spPr>
        <p:txBody>
          <a:bodyPr>
            <a:noAutofit/>
          </a:bodyPr>
          <a:lstStyle/>
          <a:p>
            <a:pPr algn="r"/>
            <a:r>
              <a:rPr lang="en-US" sz="2400" dirty="0" smtClean="0">
                <a:solidFill>
                  <a:srgbClr val="FFC000"/>
                </a:solidFill>
              </a:rPr>
              <a:t>				</a:t>
            </a:r>
            <a:r>
              <a:rPr lang="en-US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D1: Developing a Pivoting-Sliding Elliptical System to Improve Off-Axis Neuromuscular Control in Children with Orthopedic Disabilities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40528"/>
            <a:ext cx="8229600" cy="328848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Subject population</a:t>
            </a:r>
          </a:p>
          <a:p>
            <a:pPr lvl="1"/>
            <a:r>
              <a:rPr lang="en-US" sz="2400" b="1" dirty="0" smtClean="0"/>
              <a:t>Cerebral Palsy (CP): 18</a:t>
            </a:r>
          </a:p>
          <a:p>
            <a:pPr lvl="1"/>
            <a:r>
              <a:rPr lang="en-US" sz="2400" b="1" dirty="0" smtClean="0"/>
              <a:t>Knee injuries: 18</a:t>
            </a:r>
          </a:p>
          <a:p>
            <a:r>
              <a:rPr lang="en-US" sz="2800" dirty="0" smtClean="0"/>
              <a:t>Project goal</a:t>
            </a:r>
          </a:p>
          <a:p>
            <a:pPr lvl="1"/>
            <a:r>
              <a:rPr lang="en-US" sz="2400" b="1" dirty="0"/>
              <a:t>Develop novel off-axis rehabilitation system to train children with severe orthopaedic disabilities</a:t>
            </a:r>
          </a:p>
          <a:p>
            <a:pPr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0360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   </a:t>
            </a:r>
            <a:r>
              <a:rPr lang="en-US" sz="40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D1 Specific Aims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2400" dirty="0" smtClean="0">
                <a:solidFill>
                  <a:srgbClr val="FF0000"/>
                </a:solidFill>
              </a:rPr>
              <a:t>	</a:t>
            </a:r>
            <a:r>
              <a:rPr lang="en-US" sz="2400" dirty="0" smtClean="0">
                <a:solidFill>
                  <a:srgbClr val="FFC000"/>
                </a:solidFill>
              </a:rPr>
              <a:t>	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marL="36576" indent="0">
              <a:buNone/>
            </a:pPr>
            <a:r>
              <a:rPr 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Goal: </a:t>
            </a:r>
          </a:p>
          <a:p>
            <a:pPr marL="36576" indent="0">
              <a:buNone/>
            </a:pPr>
            <a:r>
              <a:rPr lang="en-US" altLang="zh-CN" dirty="0" smtClean="0"/>
              <a:t>To </a:t>
            </a:r>
            <a:r>
              <a:rPr lang="en-US" altLang="zh-CN" dirty="0"/>
              <a:t>help children improve neuromuscular control in the off-axis (minor-axis) axial and frontal planes, related to maintaining postural stability and lateral and axial stability </a:t>
            </a:r>
          </a:p>
          <a:p>
            <a:pPr marL="36576" indent="0">
              <a:buNone/>
            </a:pPr>
            <a:r>
              <a:rPr 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Aims:</a:t>
            </a:r>
            <a:endParaRPr 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50926" indent="-514350">
              <a:buFont typeface="+mj-lt"/>
              <a:buAutoNum type="arabicPeriod"/>
            </a:pPr>
            <a:r>
              <a:rPr lang="en-US" dirty="0" smtClean="0"/>
              <a:t>To design the </a:t>
            </a:r>
            <a:r>
              <a:rPr lang="en-US" b="1" i="1" dirty="0" smtClean="0"/>
              <a:t>pivoting and sliding elliptical rehabilitation system</a:t>
            </a:r>
            <a:r>
              <a:rPr lang="en-US" dirty="0" smtClean="0"/>
              <a:t> with integrated motivating </a:t>
            </a:r>
            <a:r>
              <a:rPr lang="en-US" b="1" i="1" dirty="0" smtClean="0"/>
              <a:t>biofeedback</a:t>
            </a:r>
            <a:r>
              <a:rPr lang="en-US" dirty="0" smtClean="0"/>
              <a:t> </a:t>
            </a:r>
            <a:r>
              <a:rPr lang="en-US" b="1" i="1" dirty="0" smtClean="0"/>
              <a:t>training games </a:t>
            </a:r>
            <a:r>
              <a:rPr lang="en-US" dirty="0" smtClean="0"/>
              <a:t>for children with orthopedic disabilities </a:t>
            </a:r>
          </a:p>
          <a:p>
            <a:pPr marL="550926" indent="-514350">
              <a:buFont typeface="+mj-lt"/>
              <a:buAutoNum type="arabicPeriod"/>
            </a:pPr>
            <a:endParaRPr lang="en-US" dirty="0" smtClean="0"/>
          </a:p>
          <a:p>
            <a:pPr marL="550926" indent="-514350">
              <a:buFont typeface="+mj-lt"/>
              <a:buAutoNum type="arabicPeriod"/>
            </a:pPr>
            <a:r>
              <a:rPr lang="en-US" dirty="0" smtClean="0"/>
              <a:t>To evaluate the off-axis training system and resulting neuromuscular control changes in terms of stability, strength, stiffness, proprioception, and reaction time in tibial rotation and mediolateral sliding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0360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25874"/>
            <a:ext cx="8229600" cy="838797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FFC000"/>
                </a:solidFill>
              </a:rPr>
              <a:t>			   	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D1 Conceptual Model</a:t>
            </a:r>
            <a:r>
              <a:rPr lang="en-US" sz="2400" dirty="0" smtClean="0">
                <a:solidFill>
                  <a:srgbClr val="FFC000"/>
                </a:solidFill>
              </a:rPr>
              <a:t>			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mtClean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" y="1307571"/>
            <a:ext cx="6240684" cy="4095252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617135" y="4986866"/>
            <a:ext cx="3654844" cy="83125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zh-CN" dirty="0" smtClean="0"/>
          </a:p>
          <a:p>
            <a:pPr algn="ctr"/>
            <a:r>
              <a:rPr lang="en-US" altLang="zh-CN" dirty="0" smtClean="0"/>
              <a:t>Robot-assisted </a:t>
            </a:r>
            <a:r>
              <a:rPr lang="en-US" altLang="zh-CN" dirty="0"/>
              <a:t>off-axis training </a:t>
            </a:r>
            <a:r>
              <a:rPr lang="en-US" altLang="zh-CN" dirty="0" smtClean="0"/>
              <a:t>with assistance</a:t>
            </a:r>
            <a:r>
              <a:rPr lang="en-US" altLang="zh-CN" dirty="0"/>
              <a:t>/resistance and quantitative </a:t>
            </a:r>
            <a:r>
              <a:rPr lang="en-US" altLang="zh-CN" dirty="0" smtClean="0"/>
              <a:t>outcome evaluations</a:t>
            </a:r>
            <a:endParaRPr lang="en-US" altLang="zh-CN" dirty="0"/>
          </a:p>
          <a:p>
            <a:pPr algn="ctr"/>
            <a:endParaRPr lang="zh-CN" alt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5239935" y="4669367"/>
            <a:ext cx="3403599" cy="100329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altLang="zh-CN" dirty="0" smtClean="0"/>
          </a:p>
          <a:p>
            <a:r>
              <a:rPr lang="en-US" altLang="zh-CN" dirty="0" smtClean="0"/>
              <a:t>Impaired motor control about the off axes </a:t>
            </a:r>
            <a:r>
              <a:rPr lang="en-US" altLang="zh-CN" dirty="0"/>
              <a:t>(Internal/external, Mediolateral)</a:t>
            </a:r>
          </a:p>
          <a:p>
            <a:endParaRPr lang="zh-CN" alt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3165602" y="964671"/>
            <a:ext cx="3417429" cy="685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zh-CN" dirty="0" smtClean="0"/>
          </a:p>
          <a:p>
            <a:pPr algn="ctr"/>
            <a:r>
              <a:rPr lang="en-US" altLang="zh-CN" dirty="0" smtClean="0"/>
              <a:t>Visual feedback and game guidance of 3-D motion control </a:t>
            </a:r>
            <a:endParaRPr lang="en-US" altLang="zh-CN" dirty="0"/>
          </a:p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750360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FFC000"/>
                </a:solidFill>
              </a:rPr>
              <a:t>			   	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D1 Tasks</a:t>
            </a:r>
            <a:r>
              <a:rPr lang="en-US" sz="2400" b="1" dirty="0" smtClean="0">
                <a:solidFill>
                  <a:srgbClr val="FF0000"/>
                </a:solidFill>
              </a:rPr>
              <a:t>		</a:t>
            </a:r>
            <a:r>
              <a:rPr lang="en-US" sz="2400" dirty="0" smtClean="0">
                <a:solidFill>
                  <a:srgbClr val="FFC000"/>
                </a:solidFill>
              </a:rPr>
              <a:t>	</a:t>
            </a:r>
            <a:endParaRPr lang="en-US" sz="2400" dirty="0"/>
          </a:p>
        </p:txBody>
      </p:sp>
      <p:sp>
        <p:nvSpPr>
          <p:cNvPr id="4" name="Rectangle 3"/>
          <p:cNvSpPr txBox="1">
            <a:spLocks/>
          </p:cNvSpPr>
          <p:nvPr/>
        </p:nvSpPr>
        <p:spPr>
          <a:xfrm>
            <a:off x="323850" y="1042274"/>
            <a:ext cx="8496300" cy="1944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 pitchFamily="18" charset="2"/>
              <a:buNone/>
            </a:pPr>
            <a:r>
              <a:rPr lang="en-US" altLang="zh-CN" sz="2000" b="1" i="1" u="sng" dirty="0"/>
              <a:t>Aim1:</a:t>
            </a:r>
          </a:p>
          <a:p>
            <a:pPr>
              <a:buFont typeface="Wingdings 2" pitchFamily="18" charset="2"/>
              <a:buNone/>
            </a:pPr>
            <a:r>
              <a:rPr lang="en-US" altLang="zh-CN" sz="1800" dirty="0"/>
              <a:t>	Task.1: </a:t>
            </a:r>
            <a:r>
              <a:rPr lang="en-US" altLang="en-US" sz="1800" dirty="0"/>
              <a:t>Mechanical design and assembly</a:t>
            </a:r>
            <a:r>
              <a:rPr lang="en-US" altLang="zh-CN" sz="1800" dirty="0"/>
              <a:t> for children</a:t>
            </a:r>
          </a:p>
          <a:p>
            <a:pPr>
              <a:buFont typeface="Wingdings 2" pitchFamily="18" charset="2"/>
              <a:buNone/>
            </a:pPr>
            <a:r>
              <a:rPr lang="en-US" altLang="zh-CN" sz="1800" dirty="0"/>
              <a:t>	Task.2: Embedded control system and interface development </a:t>
            </a:r>
          </a:p>
          <a:p>
            <a:pPr>
              <a:buFont typeface="Wingdings 2" pitchFamily="18" charset="2"/>
              <a:buNone/>
            </a:pPr>
            <a:r>
              <a:rPr lang="en-US" altLang="zh-CN" sz="1800" dirty="0"/>
              <a:t>	Task.3: </a:t>
            </a:r>
            <a:r>
              <a:rPr lang="en-US" altLang="en-US" sz="1800" dirty="0"/>
              <a:t>Controllable pivoting-sliding training function</a:t>
            </a:r>
            <a:r>
              <a:rPr lang="en-US" altLang="zh-CN" sz="1800" dirty="0"/>
              <a:t> </a:t>
            </a:r>
            <a:r>
              <a:rPr lang="en-US" altLang="en-US" sz="1800" dirty="0"/>
              <a:t>design</a:t>
            </a:r>
          </a:p>
          <a:p>
            <a:pPr>
              <a:buFont typeface="Wingdings 2" pitchFamily="18" charset="2"/>
              <a:buNone/>
            </a:pPr>
            <a:r>
              <a:rPr lang="en-US" altLang="zh-CN" sz="1800" dirty="0"/>
              <a:t>	Task.4: </a:t>
            </a:r>
            <a:r>
              <a:rPr lang="en-US" altLang="en-US" sz="1800" dirty="0"/>
              <a:t>User-friendly software and VR-based training games</a:t>
            </a:r>
            <a:r>
              <a:rPr lang="en-US" altLang="zh-CN" sz="1800" dirty="0"/>
              <a:t> 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720243" y="2832741"/>
            <a:ext cx="4464153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Developed features:</a:t>
            </a:r>
          </a:p>
          <a:p>
            <a:pPr>
              <a:buFont typeface="Wingdings" pitchFamily="2" charset="2"/>
              <a:buChar char="Ø"/>
            </a:pPr>
            <a:r>
              <a:rPr lang="en-US" altLang="zh-CN" dirty="0" smtClean="0"/>
              <a:t>Provide </a:t>
            </a:r>
            <a:r>
              <a:rPr lang="en-US" altLang="zh-CN" dirty="0"/>
              <a:t>the </a:t>
            </a:r>
            <a:r>
              <a:rPr lang="en-US" altLang="zh-CN" u="sng" dirty="0"/>
              <a:t>off-axis training motions</a:t>
            </a:r>
            <a:r>
              <a:rPr lang="en-US" altLang="zh-CN" dirty="0"/>
              <a:t> with an controllable resistance/assistance </a:t>
            </a:r>
          </a:p>
          <a:p>
            <a:pPr>
              <a:buFont typeface="Wingdings" pitchFamily="2" charset="2"/>
              <a:buChar char="Ø"/>
            </a:pPr>
            <a:r>
              <a:rPr lang="en-US" altLang="zh-CN" dirty="0" smtClean="0"/>
              <a:t>Improve </a:t>
            </a:r>
            <a:r>
              <a:rPr lang="en-US" altLang="zh-CN" dirty="0"/>
              <a:t>children neuromuscular control </a:t>
            </a:r>
            <a:r>
              <a:rPr lang="en-US" altLang="zh-CN" dirty="0" smtClean="0"/>
              <a:t>about targeted </a:t>
            </a:r>
            <a:r>
              <a:rPr lang="en-US" altLang="zh-CN" dirty="0" err="1" smtClean="0"/>
              <a:t>offaxes</a:t>
            </a:r>
            <a:endParaRPr lang="en-US" altLang="zh-CN" dirty="0"/>
          </a:p>
          <a:p>
            <a:pPr>
              <a:buFont typeface="Wingdings" pitchFamily="2" charset="2"/>
              <a:buChar char="Ø"/>
            </a:pPr>
            <a:r>
              <a:rPr lang="en-US" altLang="zh-CN" dirty="0"/>
              <a:t>  Provide </a:t>
            </a:r>
            <a:r>
              <a:rPr lang="en-US" altLang="zh-CN" u="sng" dirty="0"/>
              <a:t>quantitative measurements</a:t>
            </a:r>
            <a:r>
              <a:rPr lang="en-US" altLang="zh-CN" dirty="0"/>
              <a:t> in the process.</a:t>
            </a:r>
          </a:p>
          <a:p>
            <a:pPr>
              <a:buFont typeface="Wingdings" pitchFamily="2" charset="2"/>
              <a:buChar char="Ø"/>
            </a:pPr>
            <a:r>
              <a:rPr lang="en-US" altLang="zh-CN" dirty="0"/>
              <a:t>  Developed </a:t>
            </a:r>
            <a:r>
              <a:rPr lang="en-US" altLang="zh-CN" u="sng" dirty="0"/>
              <a:t>virtual reality games</a:t>
            </a:r>
            <a:r>
              <a:rPr lang="en-US" altLang="zh-CN" dirty="0"/>
              <a:t> will motivate the children and get them more actively involved in the off-axis control training.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96" y="3350253"/>
            <a:ext cx="3222521" cy="2107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50360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FFC000"/>
                </a:solidFill>
              </a:rPr>
              <a:t>			   </a:t>
            </a:r>
            <a:r>
              <a:rPr lang="en-US" sz="4000" b="1" dirty="0" smtClean="0">
                <a:solidFill>
                  <a:srgbClr val="FF0000"/>
                </a:solidFill>
              </a:rPr>
              <a:t>	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D1 Tasks</a:t>
            </a:r>
            <a:r>
              <a:rPr lang="en-US" sz="40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en-US" sz="2400" dirty="0" smtClean="0">
                <a:solidFill>
                  <a:srgbClr val="FFC000"/>
                </a:solidFill>
              </a:rPr>
              <a:t>	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810699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Rectangle 3"/>
          <p:cNvSpPr txBox="1">
            <a:spLocks/>
          </p:cNvSpPr>
          <p:nvPr/>
        </p:nvSpPr>
        <p:spPr>
          <a:xfrm>
            <a:off x="382573" y="1025497"/>
            <a:ext cx="8496300" cy="480485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altLang="zh-CN" sz="1800" b="1" i="1" u="sng" dirty="0"/>
              <a:t>Aim2:</a:t>
            </a:r>
          </a:p>
          <a:p>
            <a:pPr>
              <a:buNone/>
            </a:pPr>
            <a:r>
              <a:rPr lang="en-US" altLang="zh-CN" sz="2000" dirty="0"/>
              <a:t>	Task.1: Evaluate the off-axis training system</a:t>
            </a:r>
          </a:p>
          <a:p>
            <a:pPr>
              <a:buNone/>
            </a:pPr>
            <a:r>
              <a:rPr lang="en-US" altLang="zh-CN" sz="2000" dirty="0"/>
              <a:t>	Task.2: T</a:t>
            </a:r>
            <a:r>
              <a:rPr lang="en-US" altLang="en-US" sz="2000" dirty="0"/>
              <a:t>raining-induced neuromuscular control</a:t>
            </a:r>
            <a:r>
              <a:rPr lang="en-US" altLang="zh-CN" sz="2000" dirty="0"/>
              <a:t> </a:t>
            </a:r>
            <a:r>
              <a:rPr lang="en-US" altLang="en-US" sz="2000" dirty="0" smtClean="0"/>
              <a:t>changes</a:t>
            </a:r>
          </a:p>
          <a:p>
            <a:pPr>
              <a:buNone/>
            </a:pPr>
            <a:endParaRPr lang="en-US" altLang="en-US" sz="1800" dirty="0"/>
          </a:p>
          <a:p>
            <a:pPr>
              <a:buNone/>
            </a:pPr>
            <a:r>
              <a:rPr lang="en-US" altLang="zh-CN" sz="1800" dirty="0"/>
              <a:t>Experiment Design for Development Evaluation:</a:t>
            </a:r>
          </a:p>
          <a:p>
            <a:pPr>
              <a:buNone/>
            </a:pPr>
            <a:r>
              <a:rPr lang="en-US" altLang="zh-CN" sz="1800" dirty="0"/>
              <a:t>Subject Recruitment: Two groups of subjects of 36 children</a:t>
            </a:r>
          </a:p>
          <a:p>
            <a:pPr>
              <a:buNone/>
            </a:pPr>
            <a:r>
              <a:rPr lang="en-US" altLang="zh-CN" sz="1800" dirty="0"/>
              <a:t>	(18 children with CP and 18 children with knee injuries)</a:t>
            </a:r>
          </a:p>
          <a:p>
            <a:pPr>
              <a:buNone/>
            </a:pPr>
            <a:r>
              <a:rPr lang="en-US" altLang="zh-CN" sz="1800" dirty="0" smtClean="0"/>
              <a:t>	Subjects </a:t>
            </a:r>
            <a:r>
              <a:rPr lang="en-US" altLang="zh-CN" sz="1800" dirty="0"/>
              <a:t>in both groups will participate in the proposed training</a:t>
            </a:r>
          </a:p>
          <a:p>
            <a:pPr>
              <a:buNone/>
            </a:pPr>
            <a:r>
              <a:rPr lang="en-US" altLang="zh-CN" sz="1800" dirty="0" smtClean="0"/>
              <a:t>	The </a:t>
            </a:r>
            <a:r>
              <a:rPr lang="en-US" altLang="zh-CN" sz="1800" dirty="0"/>
              <a:t>training involves multiple sessions (40 minutes per session, 3 sessions per week for 6 weeks) plus 6 weeks follow up</a:t>
            </a:r>
          </a:p>
          <a:p>
            <a:pPr>
              <a:buNone/>
            </a:pPr>
            <a:r>
              <a:rPr lang="en-US" altLang="zh-CN" sz="1800" dirty="0" smtClean="0"/>
              <a:t>	Biomechanical </a:t>
            </a:r>
            <a:r>
              <a:rPr lang="en-US" altLang="zh-CN" sz="1800" dirty="0"/>
              <a:t>and clinical evaluations will be done and be compared between before and after treatments.</a:t>
            </a:r>
          </a:p>
          <a:p>
            <a:pPr>
              <a:buNone/>
            </a:pPr>
            <a:r>
              <a:rPr lang="en-US" altLang="zh-CN" sz="1800" dirty="0" smtClean="0"/>
              <a:t>	System </a:t>
            </a:r>
            <a:r>
              <a:rPr lang="en-US" altLang="zh-CN" sz="1800" dirty="0"/>
              <a:t>performance and training outcome will be evaluated in terms of pivoting/sliding stability, muscle strength, proprioception, and reaction time to sudden perturbations and EMG signals from major leg muscles during stepping/walking movements. </a:t>
            </a:r>
          </a:p>
        </p:txBody>
      </p:sp>
    </p:spTree>
    <p:extLst>
      <p:ext uri="{BB962C8B-B14F-4D97-AF65-F5344CB8AC3E}">
        <p14:creationId xmlns:p14="http://schemas.microsoft.com/office/powerpoint/2010/main" val="29750360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669"/>
            <a:ext cx="8229600" cy="761053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C000"/>
                </a:solidFill>
              </a:rPr>
              <a:t>				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D1 Time Line</a:t>
            </a:r>
            <a:r>
              <a:rPr lang="en-US" sz="40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en-US" sz="2400" dirty="0" smtClean="0">
                <a:solidFill>
                  <a:srgbClr val="FFC000"/>
                </a:solidFill>
              </a:rPr>
              <a:t>		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pPr lvl="1">
              <a:buNone/>
            </a:pPr>
            <a:endParaRPr lang="en-US" dirty="0" smtClean="0"/>
          </a:p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0618500"/>
              </p:ext>
            </p:extLst>
          </p:nvPr>
        </p:nvGraphicFramePr>
        <p:xfrm>
          <a:off x="762002" y="1022065"/>
          <a:ext cx="7643768" cy="4836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1521"/>
                <a:gridCol w="831486"/>
                <a:gridCol w="769434"/>
                <a:gridCol w="843896"/>
                <a:gridCol w="918356"/>
                <a:gridCol w="819075"/>
              </a:tblGrid>
              <a:tr h="336961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600" b="1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Activity: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1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Year 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1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Year 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1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Year 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1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Year 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600" b="1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Year 5</a:t>
                      </a:r>
                    </a:p>
                  </a:txBody>
                  <a:tcPr marL="9525" marR="9525" marT="9525" marB="0"/>
                </a:tc>
              </a:tr>
              <a:tr h="330628">
                <a:tc gridSpan="6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0" dirty="0" smtClean="0">
                          <a:solidFill>
                            <a:srgbClr val="FFFF00"/>
                          </a:solidFill>
                          <a:latin typeface="Calibri" pitchFamily="34" charset="0"/>
                          <a:ea typeface="Times New Roman"/>
                        </a:rPr>
                        <a:t>Aim 1: </a:t>
                      </a:r>
                      <a:r>
                        <a:rPr lang="en-US" sz="1600" b="1" baseline="0" dirty="0" smtClean="0">
                          <a:solidFill>
                            <a:srgbClr val="FFFF00"/>
                          </a:solidFill>
                          <a:latin typeface="Calibri" pitchFamily="34" charset="0"/>
                          <a:ea typeface="Times New Roman"/>
                        </a:rPr>
                        <a:t>System development</a:t>
                      </a:r>
                      <a:endParaRPr lang="en-US" sz="1600" baseline="0" dirty="0" smtClean="0">
                        <a:solidFill>
                          <a:srgbClr val="FFFF00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en-US" sz="1600" b="0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9525" marR="9525" marT="9525" marB="0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en-US" sz="1600" b="0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en-US" sz="1600" b="0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en-US" sz="1600" b="0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en-US" sz="1600" b="0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8242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kern="12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  <a:cs typeface="+mn-cs"/>
                        </a:rPr>
                        <a:t>Task.1 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</a:rPr>
                        <a:t>Mechanical design and assembly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0267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</a:rPr>
                        <a:t>Task.2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</a:rPr>
                        <a:t> Embedded system and Interface system development</a:t>
                      </a:r>
                      <a:endParaRPr lang="en-US" sz="1600" baseline="0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200" baseline="0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4570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</a:rPr>
                        <a:t>Task.3 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</a:rPr>
                        <a:t>Design controlled pivoting-sliding training modes</a:t>
                      </a:r>
                      <a:endParaRPr lang="en-US" sz="1600" baseline="0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4570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</a:rPr>
                        <a:t>Task.4 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</a:rPr>
                        <a:t>Design the user-friendly GUI and pivoting/sliding – related VR games</a:t>
                      </a:r>
                      <a:endParaRPr lang="en-US" sz="1600" baseline="0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427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</a:rPr>
                        <a:t>Publications &amp; technology Patents</a:t>
                      </a:r>
                      <a:endParaRPr lang="en-US" sz="1600" baseline="0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58153">
                <a:tc gridSpan="6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 baseline="0" dirty="0" smtClean="0">
                          <a:solidFill>
                            <a:srgbClr val="FFFF00"/>
                          </a:solidFill>
                          <a:latin typeface="Calibri" pitchFamily="34" charset="0"/>
                          <a:ea typeface="Times New Roman"/>
                        </a:rPr>
                        <a:t>Aim 2: </a:t>
                      </a:r>
                      <a:r>
                        <a:rPr lang="en-US" sz="1600" b="1" baseline="0" dirty="0" smtClean="0">
                          <a:solidFill>
                            <a:srgbClr val="FFFF00"/>
                          </a:solidFill>
                          <a:latin typeface="Calibri" pitchFamily="34" charset="0"/>
                          <a:ea typeface="Times New Roman"/>
                        </a:rPr>
                        <a:t>Clinical evaluate the off-axis training system</a:t>
                      </a:r>
                      <a:endParaRPr lang="en-US" sz="1600" baseline="0" dirty="0">
                        <a:solidFill>
                          <a:srgbClr val="FFFF00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33427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</a:rPr>
                        <a:t>Task.1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</a:rPr>
                        <a:t> Subject recruitment</a:t>
                      </a:r>
                      <a:endParaRPr lang="en-US" sz="1600" baseline="0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</a:tr>
              <a:tr h="44570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</a:rPr>
                        <a:t>Task.2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</a:rPr>
                        <a:t> Experiment for Development Evaluation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</a:tr>
              <a:tr h="33427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</a:rPr>
                        <a:t>Task.3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</a:rPr>
                        <a:t> System and function Assessment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</a:tr>
              <a:tr h="38003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/>
                        </a:rPr>
                        <a:t>Publications &amp; technology Patents</a:t>
                      </a:r>
                      <a:endParaRPr lang="en-US" sz="1600" baseline="0" dirty="0">
                        <a:solidFill>
                          <a:schemeClr val="tx1"/>
                        </a:solidFill>
                        <a:latin typeface="Calibri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50360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FFC000"/>
                </a:solidFill>
              </a:rPr>
              <a:t>					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D1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Progress</a:t>
            </a:r>
            <a:r>
              <a:rPr lang="en-US" sz="2400" dirty="0" smtClean="0">
                <a:solidFill>
                  <a:srgbClr val="FFC000"/>
                </a:solidFill>
              </a:rPr>
              <a:t>				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212438"/>
            <a:ext cx="8465573" cy="406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b="1" dirty="0"/>
              <a:t>IRB approved (STU00038747)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8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/>
              <a:t>Number of p</a:t>
            </a:r>
            <a:r>
              <a:rPr lang="en-US" sz="2400" b="1" dirty="0" smtClean="0"/>
              <a:t>articipants to date: </a:t>
            </a:r>
            <a:r>
              <a:rPr lang="en-US" sz="2400" b="1" dirty="0" smtClean="0">
                <a:solidFill>
                  <a:srgbClr val="FF0000"/>
                </a:solidFill>
              </a:rPr>
              <a:t>6</a:t>
            </a:r>
            <a:endParaRPr lang="en-US" sz="2400" b="1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200" dirty="0" smtClean="0"/>
              <a:t>Awaiting testing</a:t>
            </a:r>
            <a:r>
              <a:rPr lang="en-US" sz="2200" smtClean="0"/>
              <a:t>: </a:t>
            </a:r>
            <a:r>
              <a:rPr lang="en-US" sz="2200" smtClean="0">
                <a:solidFill>
                  <a:srgbClr val="FF0000"/>
                </a:solidFill>
              </a:rPr>
              <a:t>2+</a:t>
            </a:r>
            <a:endParaRPr lang="en-US" sz="2200" dirty="0" smtClean="0">
              <a:solidFill>
                <a:srgbClr val="FF0000"/>
              </a:solidFill>
            </a:endParaRPr>
          </a:p>
          <a:p>
            <a:pPr lvl="1"/>
            <a:endParaRPr lang="en-US" sz="2400" b="1" dirty="0" smtClean="0"/>
          </a:p>
          <a:p>
            <a:pPr marL="285750" indent="-285750">
              <a:lnSpc>
                <a:spcPct val="110000"/>
              </a:lnSpc>
              <a:buFont typeface="Arial" pitchFamily="34" charset="0"/>
              <a:buChar char="•"/>
            </a:pPr>
            <a:r>
              <a:rPr lang="en-US" altLang="zh-CN" sz="2400" b="1" dirty="0" smtClean="0"/>
              <a:t>Developed computer </a:t>
            </a:r>
            <a:r>
              <a:rPr lang="en-US" altLang="zh-CN" sz="2400" b="1" dirty="0"/>
              <a:t>control </a:t>
            </a:r>
            <a:r>
              <a:rPr lang="en-US" altLang="zh-CN" sz="2400" b="1" dirty="0" smtClean="0"/>
              <a:t>system/program </a:t>
            </a:r>
            <a:r>
              <a:rPr lang="en-US" altLang="zh-CN" sz="2400" b="1" dirty="0"/>
              <a:t>and </a:t>
            </a:r>
            <a:r>
              <a:rPr lang="en-US" altLang="zh-CN" sz="2400" b="1" dirty="0" smtClean="0"/>
              <a:t>interface</a:t>
            </a:r>
          </a:p>
          <a:p>
            <a:pPr marL="285750" indent="-285750">
              <a:lnSpc>
                <a:spcPct val="110000"/>
              </a:lnSpc>
              <a:buFont typeface="Arial" pitchFamily="34" charset="0"/>
              <a:buChar char="•"/>
            </a:pPr>
            <a:endParaRPr lang="en-US" altLang="zh-CN" sz="2400" b="1" dirty="0"/>
          </a:p>
          <a:p>
            <a:pPr marL="285750" indent="-285750">
              <a:lnSpc>
                <a:spcPct val="110000"/>
              </a:lnSpc>
              <a:buFont typeface="Arial" pitchFamily="34" charset="0"/>
              <a:buChar char="•"/>
            </a:pPr>
            <a:r>
              <a:rPr lang="en-US" altLang="en-US" sz="2400" b="1" dirty="0" smtClean="0"/>
              <a:t>Designed controllable pivoting-sliding training program</a:t>
            </a:r>
          </a:p>
          <a:p>
            <a:pPr marL="285750" indent="-285750">
              <a:lnSpc>
                <a:spcPct val="110000"/>
              </a:lnSpc>
              <a:buFont typeface="Arial" pitchFamily="34" charset="0"/>
              <a:buChar char="•"/>
            </a:pPr>
            <a:endParaRPr lang="en-US" sz="2400" b="1" dirty="0"/>
          </a:p>
          <a:p>
            <a:pPr marL="285750" indent="-285750">
              <a:lnSpc>
                <a:spcPct val="110000"/>
              </a:lnSpc>
              <a:buFont typeface="Arial" pitchFamily="34" charset="0"/>
              <a:buChar char="•"/>
            </a:pPr>
            <a:r>
              <a:rPr lang="en-US" sz="2400" b="1" dirty="0" smtClean="0"/>
              <a:t>Installed video </a:t>
            </a:r>
            <a:r>
              <a:rPr lang="en-US" sz="2400" b="1" dirty="0"/>
              <a:t>capture </a:t>
            </a:r>
            <a:r>
              <a:rPr lang="en-US" sz="2400" b="1" dirty="0" smtClean="0"/>
              <a:t>system and developed control program</a:t>
            </a:r>
          </a:p>
          <a:p>
            <a:pPr marL="742950" lvl="1" indent="-285750">
              <a:lnSpc>
                <a:spcPct val="110000"/>
              </a:lnSpc>
              <a:buFont typeface="Arial" pitchFamily="34" charset="0"/>
              <a:buChar char="•"/>
            </a:pPr>
            <a:r>
              <a:rPr lang="en-US" sz="2200" b="1" dirty="0"/>
              <a:t> </a:t>
            </a:r>
            <a:r>
              <a:rPr lang="en-US" sz="2200" dirty="0"/>
              <a:t>To assist in the off-axis control of the legs during </a:t>
            </a:r>
            <a:r>
              <a:rPr lang="en-US" sz="2200" dirty="0" smtClean="0"/>
              <a:t>exercise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750360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331</TotalTime>
  <Words>778</Words>
  <Application>Microsoft Office PowerPoint</Application>
  <PresentationFormat>On-screen Show (4:3)</PresentationFormat>
  <Paragraphs>187</Paragraphs>
  <Slides>19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 ANNUAL MEETING  RERC on Technologies for Children with Orthopedic Disabilities NIDRR H133E100007 </vt:lpstr>
      <vt:lpstr>A Closer View – Update on Development Project, D1 D1: Developing a Pivoting-Sliding Elliptical Machine to Improve Neuromuscular Control and Stability in Axial and Frontal Planes for Children with Orthopedic Disabilities</vt:lpstr>
      <vt:lpstr>     D1: Developing a Pivoting-Sliding Elliptical System to Improve Off-Axis Neuromuscular Control in Children with Orthopedic Disabilities</vt:lpstr>
      <vt:lpstr>       D1 Specific Aims    </vt:lpstr>
      <vt:lpstr>       D1 Conceptual Model   </vt:lpstr>
      <vt:lpstr>       D1 Tasks   </vt:lpstr>
      <vt:lpstr>       D1 Tasks   </vt:lpstr>
      <vt:lpstr>    D1 Time Line    </vt:lpstr>
      <vt:lpstr>     D1 Progress    </vt:lpstr>
      <vt:lpstr>     D1 Progress    </vt:lpstr>
      <vt:lpstr>     D1 Progress    </vt:lpstr>
      <vt:lpstr>     D1 Progress    </vt:lpstr>
      <vt:lpstr>     D1 Challenges &amp; Solution  </vt:lpstr>
      <vt:lpstr>      D1 Challenges &amp; Solution </vt:lpstr>
      <vt:lpstr>     D1 Accomplishments    </vt:lpstr>
      <vt:lpstr>     D1 Accomplishments </vt:lpstr>
      <vt:lpstr>     D1 Accomplishments </vt:lpstr>
      <vt:lpstr>     D1 Opportunities    </vt:lpstr>
      <vt:lpstr>     D1 Plans for Year 3    </vt:lpstr>
    </vt:vector>
  </TitlesOfParts>
  <Company>Marquette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 Holcomb</dc:creator>
  <cp:lastModifiedBy>Gerald F. Harris</cp:lastModifiedBy>
  <cp:revision>57</cp:revision>
  <dcterms:created xsi:type="dcterms:W3CDTF">2011-02-18T14:54:48Z</dcterms:created>
  <dcterms:modified xsi:type="dcterms:W3CDTF">2013-01-24T14:43:22Z</dcterms:modified>
</cp:coreProperties>
</file>