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3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FILES\research\Kenny%20LI%20measures%20for%20the%20first%20three%20subjects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Mean </a:t>
            </a:r>
            <a:r>
              <a:rPr lang="en-US" sz="1400" dirty="0" smtClean="0"/>
              <a:t>Activation of </a:t>
            </a:r>
            <a:r>
              <a:rPr lang="en-US" sz="1400" dirty="0"/>
              <a:t>Normal Subjects </a:t>
            </a:r>
          </a:p>
        </c:rich>
      </c:tx>
      <c:layout>
        <c:manualLayout>
          <c:xMode val="edge"/>
          <c:yMode val="edge"/>
          <c:x val="0.3200763358778636"/>
          <c:y val="0.11878475992997055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050049087375529"/>
          <c:y val="2.4353124135096528E-2"/>
          <c:w val="0.73896515798120654"/>
          <c:h val="0.607758099970533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Sheet1!$O$10:$O$15</c:f>
                <c:numCache>
                  <c:formatCode>General</c:formatCode>
                  <c:ptCount val="6"/>
                  <c:pt idx="0">
                    <c:v>0.78726758706630307</c:v>
                  </c:pt>
                  <c:pt idx="1">
                    <c:v>4.0405535032220503E-2</c:v>
                  </c:pt>
                  <c:pt idx="2">
                    <c:v>0.3064921055777784</c:v>
                  </c:pt>
                  <c:pt idx="3">
                    <c:v>0.12453764685804899</c:v>
                  </c:pt>
                  <c:pt idx="4">
                    <c:v>0.37973532902873303</c:v>
                  </c:pt>
                  <c:pt idx="5">
                    <c:v>5.813723761291039E-2</c:v>
                  </c:pt>
                </c:numCache>
              </c:numRef>
            </c:plus>
            <c:minus>
              <c:numRef>
                <c:f>Sheet1!$O$10:$O$15</c:f>
                <c:numCache>
                  <c:formatCode>General</c:formatCode>
                  <c:ptCount val="6"/>
                  <c:pt idx="0">
                    <c:v>0.78726758706630307</c:v>
                  </c:pt>
                  <c:pt idx="1">
                    <c:v>4.0405535032220503E-2</c:v>
                  </c:pt>
                  <c:pt idx="2">
                    <c:v>0.3064921055777784</c:v>
                  </c:pt>
                  <c:pt idx="3">
                    <c:v>0.12453764685804899</c:v>
                  </c:pt>
                  <c:pt idx="4">
                    <c:v>0.37973532902873303</c:v>
                  </c:pt>
                  <c:pt idx="5">
                    <c:v>5.813723761291039E-2</c:v>
                  </c:pt>
                </c:numCache>
              </c:numRef>
            </c:minus>
          </c:errBars>
          <c:cat>
            <c:strRef>
              <c:f>Sheet1!$G$10:$G$15</c:f>
              <c:strCache>
                <c:ptCount val="6"/>
                <c:pt idx="0">
                  <c:v>left_S1_ML</c:v>
                </c:pt>
                <c:pt idx="1">
                  <c:v>right_S1_ML</c:v>
                </c:pt>
                <c:pt idx="2">
                  <c:v>left_M1_ML</c:v>
                </c:pt>
                <c:pt idx="3">
                  <c:v>right_M1_ML</c:v>
                </c:pt>
                <c:pt idx="4">
                  <c:v>Left_BA6</c:v>
                </c:pt>
                <c:pt idx="5">
                  <c:v>Right_BA6</c:v>
                </c:pt>
              </c:strCache>
            </c:strRef>
          </c:cat>
          <c:val>
            <c:numRef>
              <c:f>Sheet1!$N$10:$N$15</c:f>
              <c:numCache>
                <c:formatCode>General</c:formatCode>
                <c:ptCount val="6"/>
                <c:pt idx="0">
                  <c:v>2.2787000000000002</c:v>
                </c:pt>
                <c:pt idx="1">
                  <c:v>0.57457080000000005</c:v>
                </c:pt>
                <c:pt idx="2">
                  <c:v>1.4636949999999975</c:v>
                </c:pt>
                <c:pt idx="3">
                  <c:v>0.51761520000000005</c:v>
                </c:pt>
                <c:pt idx="4">
                  <c:v>1.4876543999999985</c:v>
                </c:pt>
                <c:pt idx="5">
                  <c:v>0.45657160000000002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64992"/>
        <c:axId val="108175360"/>
      </c:barChart>
      <c:catAx>
        <c:axId val="108164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Regions</a:t>
                </a:r>
                <a:r>
                  <a:rPr lang="en-US" baseline="0"/>
                  <a:t> of Interest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108175360"/>
        <c:crosses val="autoZero"/>
        <c:auto val="1"/>
        <c:lblAlgn val="ctr"/>
        <c:lblOffset val="100"/>
        <c:noMultiLvlLbl val="0"/>
      </c:catAx>
      <c:valAx>
        <c:axId val="1081753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Mean Activation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00981700204141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16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Lateral Index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002405949256491E-2"/>
          <c:y val="2.8252405949256338E-2"/>
          <c:w val="0.74579024496937985"/>
          <c:h val="0.832619568387284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Sheet1!$Q$17</c:f>
              <c:strCache>
                <c:ptCount val="1"/>
                <c:pt idx="0">
                  <c:v>normal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Sheet1!$U$17:$W$17</c:f>
                <c:numCache>
                  <c:formatCode>General</c:formatCode>
                  <c:ptCount val="3"/>
                  <c:pt idx="0">
                    <c:v>9.626326499804716E-2</c:v>
                  </c:pt>
                  <c:pt idx="1">
                    <c:v>0.22509571743785201</c:v>
                  </c:pt>
                  <c:pt idx="2">
                    <c:v>8.3590406126218278E-2</c:v>
                  </c:pt>
                </c:numCache>
              </c:numRef>
            </c:plus>
            <c:minus>
              <c:numRef>
                <c:f>Sheet1!$U$17:$W$17</c:f>
                <c:numCache>
                  <c:formatCode>General</c:formatCode>
                  <c:ptCount val="3"/>
                  <c:pt idx="0">
                    <c:v>9.626326499804716E-2</c:v>
                  </c:pt>
                  <c:pt idx="1">
                    <c:v>0.22509571743785201</c:v>
                  </c:pt>
                  <c:pt idx="2">
                    <c:v>8.3590406126218278E-2</c:v>
                  </c:pt>
                </c:numCache>
              </c:numRef>
            </c:minus>
          </c:errBars>
          <c:cat>
            <c:strRef>
              <c:f>Sheet1!$R$14:$T$14</c:f>
              <c:strCache>
                <c:ptCount val="3"/>
                <c:pt idx="0">
                  <c:v>M1</c:v>
                </c:pt>
                <c:pt idx="1">
                  <c:v>S1</c:v>
                </c:pt>
                <c:pt idx="2">
                  <c:v>BA6</c:v>
                </c:pt>
              </c:strCache>
            </c:strRef>
          </c:cat>
          <c:val>
            <c:numRef>
              <c:f>Sheet1!$R$17:$T$17</c:f>
              <c:numCache>
                <c:formatCode>General</c:formatCode>
                <c:ptCount val="3"/>
                <c:pt idx="0">
                  <c:v>0.44535986340910588</c:v>
                </c:pt>
                <c:pt idx="1">
                  <c:v>0.35140664797481319</c:v>
                </c:pt>
                <c:pt idx="2">
                  <c:v>0.46154122610479204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14304"/>
        <c:axId val="108115840"/>
      </c:barChart>
      <c:catAx>
        <c:axId val="108114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8115840"/>
        <c:crosses val="autoZero"/>
        <c:auto val="1"/>
        <c:lblAlgn val="ctr"/>
        <c:lblOffset val="100"/>
        <c:noMultiLvlLbl val="0"/>
      </c:catAx>
      <c:valAx>
        <c:axId val="10811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11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14431090850635"/>
          <c:y val="8.2973753280839932E-2"/>
          <c:w val="0.13472118616751871"/>
          <c:h val="0.120552755905511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C989-2286-4035-947F-813BFE743C2A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6F8A2-5507-4319-B307-0DF3BC131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CB37-0578-4543-9FDE-0EFD2395155A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97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66D1-57D0-4A92-97C6-A9F132B84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Li1=Index MCP</a:t>
            </a:r>
            <a:r>
              <a:rPr lang="en-US" dirty="0">
                <a:sym typeface="Wingdings" pitchFamily="2" charset="2"/>
              </a:rPr>
              <a:t> PIP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Li2=Index PIPTIP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Lt1=Thumb MCPPIP</a:t>
            </a:r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Lt2=Thumb PIPTIP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D=distance Index MCP Thumb MCP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Tip to tip is the grasp </a:t>
            </a:r>
            <a:r>
              <a:rPr lang="en-US" dirty="0" err="1">
                <a:sym typeface="Wingdings" pitchFamily="2" charset="2"/>
              </a:rPr>
              <a:t>aperature</a:t>
            </a:r>
            <a:endParaRPr lang="en-US" dirty="0">
              <a:sym typeface="Wingdings" pitchFamily="2" charset="2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D57A-BD0D-4A7B-850D-3C4092D82EF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Four scans were completed in a 3.0T GE MRI Scanner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MRI is a way for us to see inside your body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The MRI we use is only for research purposes, not the kind used for diagnosis and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D57A-BD0D-4A7B-850D-3C4092D82E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3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2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6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8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2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emf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em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6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1"/>
            <a:ext cx="7772400" cy="275204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</a:t>
            </a:r>
            <a:r>
              <a:rPr lang="en-US" sz="4800" b="1" dirty="0" smtClean="0">
                <a:solidFill>
                  <a:srgbClr val="0070C0"/>
                </a:solidFill>
              </a:rPr>
              <a:t>ANNUAL MEETING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RERC on Technologies for Children with Orthopedic Disabilities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NIDRR H133E100007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11628" y="4147457"/>
            <a:ext cx="7946571" cy="13716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Program Director:  Gerald F. Harris, Ph.D., P.E.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Program Co-Director:  Li-Qun Zhang, Ph.D.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					</a:t>
            </a:r>
            <a:r>
              <a:rPr lang="en-US" sz="4800" b="1" dirty="0" smtClean="0">
                <a:solidFill>
                  <a:srgbClr val="FF0000"/>
                </a:solidFill>
              </a:rPr>
              <a:t>R2A LE Progress</a:t>
            </a:r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6016"/>
            <a:ext cx="8229600" cy="9366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46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70686"/>
            <a:ext cx="71013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 Artifact Correction</a:t>
            </a:r>
            <a:endParaRPr lang="en-US" sz="16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smtClean="0"/>
              <a:t>	</a:t>
            </a:r>
            <a:endParaRPr lang="en-US" sz="2000" dirty="0" smtClean="0"/>
          </a:p>
        </p:txBody>
      </p:sp>
      <p:pic>
        <p:nvPicPr>
          <p:cNvPr id="12" name="Picture 11" descr="Fig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639" y="1880732"/>
            <a:ext cx="597300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695"/>
          </a:xfrm>
        </p:spPr>
        <p:txBody>
          <a:bodyPr>
            <a:noAutofit/>
          </a:bodyPr>
          <a:lstStyle/>
          <a:p>
            <a:r>
              <a:rPr lang="en-US" sz="2400" dirty="0" smtClean="0"/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R2A - LE Progress</a:t>
            </a:r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12"/>
            <a:ext cx="8229600" cy="4525963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4400" dirty="0" err="1" smtClean="0"/>
              <a:t>fMRI</a:t>
            </a:r>
            <a:r>
              <a:rPr lang="en-US" sz="4400" dirty="0" smtClean="0"/>
              <a:t> Validation</a:t>
            </a:r>
            <a:endParaRPr lang="en-US" sz="2400" dirty="0" smtClean="0"/>
          </a:p>
          <a:p>
            <a:pPr lvl="0">
              <a:buNone/>
              <a:defRPr/>
            </a:pPr>
            <a:r>
              <a:rPr lang="en-US" sz="2400" dirty="0" smtClean="0"/>
              <a:t>	</a:t>
            </a:r>
            <a:r>
              <a:rPr lang="en-US" dirty="0" smtClean="0"/>
              <a:t>Able to measure </a:t>
            </a:r>
            <a:r>
              <a:rPr lang="en-US" dirty="0" err="1" smtClean="0"/>
              <a:t>fMRI</a:t>
            </a:r>
            <a:r>
              <a:rPr lang="en-US" dirty="0" smtClean="0"/>
              <a:t> during pedaling in controls</a:t>
            </a:r>
          </a:p>
          <a:p>
            <a:endParaRPr lang="en-US" dirty="0"/>
          </a:p>
        </p:txBody>
      </p:sp>
      <p:pic>
        <p:nvPicPr>
          <p:cNvPr id="7" name="Picture 6" descr="Figure3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557" y="2584533"/>
            <a:ext cx="3112179" cy="311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					</a:t>
            </a:r>
            <a:r>
              <a:rPr lang="en-US" sz="4800" b="1" dirty="0" smtClean="0">
                <a:solidFill>
                  <a:srgbClr val="FF0000"/>
                </a:solidFill>
              </a:rPr>
              <a:t>R2A LE Progress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43484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Validation of DTI metrics in controls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igur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646" y="1335278"/>
            <a:ext cx="3353268" cy="43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	</a:t>
            </a:r>
            <a:r>
              <a:rPr lang="en-US" sz="4800" b="1" dirty="0" smtClean="0">
                <a:solidFill>
                  <a:srgbClr val="FF0000"/>
                </a:solidFill>
              </a:rPr>
              <a:t>R2A LE Progress</a:t>
            </a:r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5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Labeling individual white matter tracts</a:t>
            </a:r>
            <a:endParaRPr lang="en-US" dirty="0"/>
          </a:p>
        </p:txBody>
      </p:sp>
      <p:pic>
        <p:nvPicPr>
          <p:cNvPr id="4" name="Picture 3" descr="Figure4_MD_W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895" y="2146345"/>
            <a:ext cx="4943130" cy="35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R2A  LE Accomplishments</a:t>
            </a:r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</a:p>
          <a:p>
            <a:pPr lvl="1"/>
            <a:r>
              <a:rPr lang="en-US" dirty="0" smtClean="0"/>
              <a:t>Imaging techniques developed and validated</a:t>
            </a:r>
          </a:p>
          <a:p>
            <a:pPr lvl="1"/>
            <a:r>
              <a:rPr lang="en-US" dirty="0" smtClean="0"/>
              <a:t>4 control subjects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Publications</a:t>
            </a:r>
          </a:p>
          <a:p>
            <a:pPr lvl="1"/>
            <a:r>
              <a:rPr lang="en-US" dirty="0" err="1" smtClean="0"/>
              <a:t>Voxelwise</a:t>
            </a:r>
            <a:r>
              <a:rPr lang="en-US" dirty="0" smtClean="0"/>
              <a:t> Indirect Structural Connectivity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R2A LE Opportunities</a:t>
            </a:r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829"/>
            <a:ext cx="8229600" cy="4525963"/>
          </a:xfrm>
        </p:spPr>
        <p:txBody>
          <a:bodyPr/>
          <a:lstStyle/>
          <a:p>
            <a:r>
              <a:rPr lang="en-US" dirty="0" smtClean="0"/>
              <a:t>Publication of control DTI and VISC in children</a:t>
            </a:r>
          </a:p>
          <a:p>
            <a:r>
              <a:rPr lang="en-US" dirty="0" smtClean="0"/>
              <a:t>Use DTI to predict gait function (nonsurgical)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Plans for Year 3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829"/>
            <a:ext cx="8229600" cy="4525963"/>
          </a:xfrm>
        </p:spPr>
        <p:txBody>
          <a:bodyPr/>
          <a:lstStyle/>
          <a:p>
            <a:r>
              <a:rPr lang="en-US" dirty="0" smtClean="0"/>
              <a:t>Collect data in CP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37139"/>
            <a:ext cx="8188569" cy="24633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R2B: </a:t>
            </a:r>
            <a:r>
              <a:rPr lang="en-US" sz="3600" b="1" dirty="0" smtClean="0">
                <a:solidFill>
                  <a:srgbClr val="FF0000"/>
                </a:solidFill>
              </a:rPr>
              <a:t>Diffusion Tensor Imaging and Restoration of Upper and Lower Limb Function in Children with Cerebral Palsy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Dr. Michelle Johnson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 </a:t>
            </a:r>
            <a:r>
              <a:rPr lang="en-US" sz="2400" b="1" dirty="0" smtClean="0">
                <a:solidFill>
                  <a:srgbClr val="FF0000"/>
                </a:solidFill>
              </a:rPr>
              <a:t>R2B: </a:t>
            </a:r>
            <a:r>
              <a:rPr lang="en-US" sz="2400" b="1" dirty="0" smtClean="0">
                <a:solidFill>
                  <a:srgbClr val="0070C0"/>
                </a:solidFill>
              </a:rPr>
              <a:t>DTI</a:t>
            </a:r>
            <a:r>
              <a:rPr lang="en-US" sz="2400" b="1" dirty="0" smtClean="0">
                <a:solidFill>
                  <a:srgbClr val="FF0000"/>
                </a:solidFill>
              </a:rPr>
              <a:t> and Restoration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				 of </a:t>
            </a:r>
            <a:r>
              <a:rPr lang="en-US" sz="2400" b="1" u="sng" dirty="0" smtClean="0">
                <a:solidFill>
                  <a:srgbClr val="FF0000"/>
                </a:solidFill>
              </a:rPr>
              <a:t>Upper</a:t>
            </a:r>
            <a:r>
              <a:rPr lang="en-US" sz="2400" b="1" dirty="0" smtClean="0">
                <a:solidFill>
                  <a:srgbClr val="FF0000"/>
                </a:solidFill>
              </a:rPr>
              <a:t> and Lower Limb Function in Children with Cerebral Palsy – </a:t>
            </a:r>
            <a:r>
              <a:rPr lang="en-US" sz="2400" b="1" smtClean="0">
                <a:solidFill>
                  <a:srgbClr val="0070C0"/>
                </a:solidFill>
              </a:rPr>
              <a:t>Annual Report 2012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Cerebral Palsy (CP)</a:t>
            </a:r>
          </a:p>
          <a:p>
            <a:r>
              <a:rPr lang="en-US" dirty="0" smtClean="0"/>
              <a:t>Subject population: 20 CP, 10 typical children</a:t>
            </a:r>
          </a:p>
          <a:p>
            <a:r>
              <a:rPr lang="en-US" dirty="0" smtClean="0"/>
              <a:t>Overall goal</a:t>
            </a:r>
          </a:p>
          <a:p>
            <a:pPr lvl="1"/>
            <a:r>
              <a:rPr lang="en-US" dirty="0" smtClean="0"/>
              <a:t>Quantitatively assess brain white matter structure (DTI and </a:t>
            </a:r>
            <a:r>
              <a:rPr lang="en-US" dirty="0" err="1" smtClean="0"/>
              <a:t>fMRI</a:t>
            </a:r>
            <a:r>
              <a:rPr lang="en-US" dirty="0" smtClean="0"/>
              <a:t>) before and after combined intervention strategies of surgery plus novel robot therapies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            </a:t>
            </a:r>
            <a:r>
              <a:rPr lang="en-US" sz="3200" b="1" dirty="0" smtClean="0">
                <a:solidFill>
                  <a:srgbClr val="FF0000"/>
                </a:solidFill>
              </a:rPr>
              <a:t>R2B Upper Extremity (UE) Hypotheses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The motor adaptations to wrist tendon transfers depend on the underlying structure of the brain white matter tracts, (e.g. </a:t>
            </a:r>
            <a:r>
              <a:rPr lang="en-US" dirty="0" err="1" smtClean="0"/>
              <a:t>corticospinal</a:t>
            </a:r>
            <a:r>
              <a:rPr lang="en-US" dirty="0" smtClean="0"/>
              <a:t> tracts and thalamic radiations) as measured using DTI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fMRI</a:t>
            </a:r>
            <a:r>
              <a:rPr lang="en-US" dirty="0" smtClean="0"/>
              <a:t> measures of brain plasticity will reflect the extent of motor adaptation to wrist tendon transfers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Robotic interventions will accelerate </a:t>
            </a:r>
            <a:r>
              <a:rPr lang="en-US" dirty="0" err="1" smtClean="0"/>
              <a:t>fMRI</a:t>
            </a:r>
            <a:r>
              <a:rPr lang="en-US" dirty="0" smtClean="0"/>
              <a:t> changes as well as subsequent recovery of motor function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9811"/>
            <a:ext cx="8188569" cy="2463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Project R2 Annual Update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/>
              <a:t>R2</a:t>
            </a:r>
            <a:r>
              <a:rPr lang="en-US" sz="3600" b="1" dirty="0" smtClean="0"/>
              <a:t>: Diffusion Tensor Imaging and Restoration of Upper and Lower Limb Function in Children with </a:t>
            </a:r>
            <a:r>
              <a:rPr lang="en-US" sz="3600" b="1" dirty="0" smtClean="0"/>
              <a:t>Cerebral </a:t>
            </a:r>
            <a:r>
              <a:rPr lang="en-US" sz="3600" b="1" dirty="0" smtClean="0"/>
              <a:t>Palsy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9924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Dr. Brian </a:t>
            </a:r>
            <a:r>
              <a:rPr lang="en-US" sz="2800" b="1" dirty="0" smtClean="0"/>
              <a:t>Schmit &amp; Dr. Michelle Johnson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R2B – UE Specific Aims 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Predict neural adaptations to orthopedic treatments for CP using DTI measures of brain structure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Characterize brain plasticity in response to combined orthopedic and novel robotic interventions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R2B – Aim 1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						UE Procedures/Tasks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34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Complete MRI compatible glove for children</a:t>
            </a:r>
          </a:p>
          <a:p>
            <a:r>
              <a:rPr lang="en-US" dirty="0" smtClean="0"/>
              <a:t>Scan 20 Health Children</a:t>
            </a:r>
          </a:p>
          <a:p>
            <a:pPr lvl="1"/>
            <a:r>
              <a:rPr lang="en-US" sz="2400" dirty="0"/>
              <a:t>Diffusion Tensor Imaging (</a:t>
            </a:r>
            <a:r>
              <a:rPr lang="en-US" sz="2400" dirty="0" smtClean="0"/>
              <a:t>DTI), Spoiled </a:t>
            </a:r>
            <a:r>
              <a:rPr lang="en-US" sz="2400" dirty="0"/>
              <a:t>Gradient Echo (</a:t>
            </a:r>
            <a:r>
              <a:rPr lang="en-US" sz="2400" dirty="0" smtClean="0"/>
              <a:t>SPGR), </a:t>
            </a:r>
            <a:r>
              <a:rPr lang="en-US" dirty="0" smtClean="0"/>
              <a:t>Grasp Tasks (2 trials)/Reach Tasks(2 trials)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Accomplishment: Glove Completed; 10 Healthy Child Subjects Scanned</a:t>
            </a:r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14" y="7414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the Glove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32" y="1370076"/>
            <a:ext cx="4346448" cy="457504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I used the adult glove as reference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Learned to solder, and spliced wires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4 sensors were used to calculate grasp aperture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Subjects wore the glove, their grasp aperture was reflected as a circle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They had to close the hand to the smaller circle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81" y="4409741"/>
            <a:ext cx="3267075" cy="24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4956571" y="1171122"/>
            <a:ext cx="3763036" cy="3096078"/>
            <a:chOff x="2023401" y="1014107"/>
            <a:chExt cx="4529799" cy="4309833"/>
          </a:xfrm>
        </p:grpSpPr>
        <p:pic>
          <p:nvPicPr>
            <p:cNvPr id="22" name="Picture 61" descr="glove_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14107"/>
              <a:ext cx="4419600" cy="4309833"/>
            </a:xfrm>
            <a:prstGeom prst="rect">
              <a:avLst/>
            </a:prstGeom>
            <a:noFill/>
            <a:ln w="635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4038600" y="2972148"/>
              <a:ext cx="685800" cy="19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63"/>
            <p:cNvSpPr txBox="1">
              <a:spLocks noChangeArrowheads="1"/>
            </p:cNvSpPr>
            <p:nvPr/>
          </p:nvSpPr>
          <p:spPr bwMode="auto">
            <a:xfrm>
              <a:off x="4495800" y="3195748"/>
              <a:ext cx="1192369" cy="514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pitchFamily="34" charset="0"/>
                  <a:cs typeface="Arial" charset="0"/>
                </a:rPr>
                <a:t>sensor 3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038600" y="373484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65"/>
            <p:cNvSpPr txBox="1">
              <a:spLocks noChangeArrowheads="1"/>
            </p:cNvSpPr>
            <p:nvPr/>
          </p:nvSpPr>
          <p:spPr bwMode="auto">
            <a:xfrm>
              <a:off x="4379607" y="4086498"/>
              <a:ext cx="1216836" cy="514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pitchFamily="34" charset="0"/>
                  <a:cs typeface="Arial" charset="0"/>
                </a:rPr>
                <a:t>sensor 4</a:t>
              </a:r>
            </a:p>
          </p:txBody>
        </p:sp>
        <p:sp>
          <p:nvSpPr>
            <p:cNvPr id="27" name="TextBox 66"/>
            <p:cNvSpPr txBox="1">
              <a:spLocks noChangeArrowheads="1"/>
            </p:cNvSpPr>
            <p:nvPr/>
          </p:nvSpPr>
          <p:spPr bwMode="auto">
            <a:xfrm>
              <a:off x="4722879" y="1524001"/>
              <a:ext cx="1069312" cy="899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878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pitchFamily="34" charset="0"/>
                  <a:cs typeface="Arial" charset="0"/>
                </a:rPr>
                <a:t>cable strap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343400" y="1829076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023401" y="1599304"/>
              <a:ext cx="1921960" cy="2133545"/>
              <a:chOff x="2023401" y="1599304"/>
              <a:chExt cx="1921960" cy="2133545"/>
            </a:xfrm>
          </p:grpSpPr>
          <p:sp>
            <p:nvSpPr>
              <p:cNvPr id="30" name="TextBox 69"/>
              <p:cNvSpPr txBox="1">
                <a:spLocks noChangeArrowheads="1"/>
              </p:cNvSpPr>
              <p:nvPr/>
            </p:nvSpPr>
            <p:spPr bwMode="auto">
              <a:xfrm>
                <a:off x="2023401" y="3218728"/>
                <a:ext cx="1371601" cy="514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 pitchFamily="34" charset="0"/>
                    <a:cs typeface="Arial" charset="0"/>
                  </a:rPr>
                  <a:t>sensor 1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rot="10800000">
                <a:off x="3349855" y="2882338"/>
                <a:ext cx="228600" cy="19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71"/>
              <p:cNvSpPr txBox="1">
                <a:spLocks noChangeArrowheads="1"/>
              </p:cNvSpPr>
              <p:nvPr/>
            </p:nvSpPr>
            <p:spPr bwMode="auto">
              <a:xfrm>
                <a:off x="2057400" y="2609762"/>
                <a:ext cx="1295126" cy="514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 pitchFamily="34" charset="0"/>
                    <a:cs typeface="Arial" charset="0"/>
                  </a:rPr>
                  <a:t>sensor 2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rot="10800000">
                <a:off x="3335761" y="2058849"/>
                <a:ext cx="6096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73"/>
              <p:cNvSpPr txBox="1">
                <a:spLocks noChangeArrowheads="1"/>
              </p:cNvSpPr>
              <p:nvPr/>
            </p:nvSpPr>
            <p:spPr bwMode="auto">
              <a:xfrm>
                <a:off x="2210035" y="1599304"/>
                <a:ext cx="1143031" cy="899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3878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 pitchFamily="34" charset="0"/>
                    <a:cs typeface="Arial" charset="0"/>
                  </a:rPr>
                  <a:t>sensor cable</a:t>
                </a: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rot="10800000">
                <a:off x="3182407" y="3452809"/>
                <a:ext cx="228600" cy="19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6"/>
          <p:cNvGrpSpPr/>
          <p:nvPr/>
        </p:nvGrpSpPr>
        <p:grpSpPr>
          <a:xfrm>
            <a:off x="1293744" y="4393005"/>
            <a:ext cx="1638300" cy="2295786"/>
            <a:chOff x="723900" y="3805107"/>
            <a:chExt cx="1752600" cy="2448186"/>
          </a:xfrm>
        </p:grpSpPr>
        <p:pic>
          <p:nvPicPr>
            <p:cNvPr id="36" name="Content Placeholder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" y="3805107"/>
              <a:ext cx="1752600" cy="2448186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752600" y="4152566"/>
              <a:ext cx="304800" cy="609600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3048000" y="4419600"/>
            <a:ext cx="1524000" cy="15240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60844" y="4931704"/>
            <a:ext cx="498312" cy="499792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01047" y="3562918"/>
            <a:ext cx="475953" cy="399482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40277" y="4805353"/>
            <a:ext cx="48867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" y="6342632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Finger Measurements</a:t>
            </a:r>
          </a:p>
        </p:txBody>
      </p:sp>
    </p:spTree>
    <p:extLst>
      <p:ext uri="{BB962C8B-B14F-4D97-AF65-F5344CB8AC3E}">
        <p14:creationId xmlns:p14="http://schemas.microsoft.com/office/powerpoint/2010/main" val="182903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Scanner</a:t>
            </a:r>
            <a:endParaRPr lang="en-US" dirty="0"/>
          </a:p>
        </p:txBody>
      </p:sp>
      <p:pic>
        <p:nvPicPr>
          <p:cNvPr id="7" name="Picture 4" descr="https://photos-1.dropbox.com/si/tbd/8RKSfWli7_WcktOHmeW5i9lWTG57Bu6Pm0p-_vp9L3E/35169945/1343250000/18125e5/IMG_0339.JPG?size=800x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89" y="1784845"/>
            <a:ext cx="2436101" cy="174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photos-4.dropbox.com/si/tbd/kpEtQPCWInsCujsdNKsgPmXMgLckqTei_L5imGpDTtA/35169945/1343250000/b89aa6f/IMG_0348.JPG?size=800x6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33" y="4460123"/>
            <a:ext cx="2362200" cy="18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9391" y="140925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8194" name="Picture 2" descr="https://photos-4.dropbox.com/si/tbd/RgA4nF5bb6DpheHmjsTWj6d3XNEHmgnSnvsdx6_bL4Q/35169945/1343332800/79eab6e/IMG_0336.JPG?size=1024x7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3490"/>
            <a:ext cx="2209800" cy="17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hotos-3.dropbox.com/si/tbd/uamZ7QD-03WBJAUADt6itoBBaNJGUJM-mBYTmmr5FBU/35169945/1343332800/ad79424/IMG_0341.JPG?size=1024x7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87" y="1784844"/>
            <a:ext cx="2362200" cy="17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73627" y="4020661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78163" y="400541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55677" y="1420876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20075" y="141551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8198" name="Picture 6" descr="https://photos-3.dropbox.com/si/tbd/5Qf8fUX7MgJsMVj_T_cigb-68jGAESYgfnxgouOU74A/35169945/1343332800/7a1e734/IMG_0347.JPG?size=1024x76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17" y="4448826"/>
            <a:ext cx="2436101" cy="18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7131" y="2190750"/>
            <a:ext cx="24538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362200"/>
            <a:ext cx="294817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4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626" y="15630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R2B – UE Preliminary Results</a:t>
            </a:r>
            <a:r>
              <a:rPr lang="en-US" sz="2400" dirty="0" smtClean="0">
                <a:solidFill>
                  <a:srgbClr val="FFC000"/>
                </a:solidFill>
              </a:rPr>
              <a:t>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8972" y="1009889"/>
            <a:ext cx="3901475" cy="457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latin typeface="Calibri" pitchFamily="34" charset="0"/>
                <a:cs typeface="Calibri" pitchFamily="34" charset="0"/>
              </a:rPr>
              <a:t>Analyzed 7 Children</a:t>
            </a:r>
          </a:p>
          <a:p>
            <a:r>
              <a:rPr lang="en-US" sz="2300" dirty="0" smtClean="0">
                <a:latin typeface="Calibri" pitchFamily="34" charset="0"/>
                <a:cs typeface="Calibri" pitchFamily="34" charset="0"/>
              </a:rPr>
              <a:t>Determined fMRI Activation 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  <a:p>
            <a:r>
              <a:rPr lang="en-US" sz="2300" dirty="0" smtClean="0">
                <a:latin typeface="Calibri" pitchFamily="34" charset="0"/>
                <a:cs typeface="Calibri" pitchFamily="34" charset="0"/>
              </a:rPr>
              <a:t>Mean activations on left in three regions were greater than on right</a:t>
            </a:r>
          </a:p>
          <a:p>
            <a:r>
              <a:rPr lang="en-US" sz="2300" dirty="0" smtClean="0">
                <a:latin typeface="Calibri" pitchFamily="34" charset="0"/>
                <a:cs typeface="Calibri" pitchFamily="34" charset="0"/>
              </a:rPr>
              <a:t>Mostly contralateral laterality indexes</a:t>
            </a:r>
          </a:p>
          <a:p>
            <a:r>
              <a:rPr lang="en-US" sz="2300" dirty="0" smtClean="0">
                <a:latin typeface="Calibri" pitchFamily="34" charset="0"/>
                <a:cs typeface="Calibri" pitchFamily="34" charset="0"/>
              </a:rPr>
              <a:t>The healthy children who used their right hand to complete the grasping tasks used the left side of their brains to execute movements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08337"/>
              </p:ext>
            </p:extLst>
          </p:nvPr>
        </p:nvGraphicFramePr>
        <p:xfrm>
          <a:off x="4536533" y="998076"/>
          <a:ext cx="4572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709918"/>
              </p:ext>
            </p:extLst>
          </p:nvPr>
        </p:nvGraphicFramePr>
        <p:xfrm>
          <a:off x="5328880" y="3969876"/>
          <a:ext cx="381512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2" descr="G:\MY FILES\research\206439_401\Axial116_401_Gras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04" y="1174699"/>
            <a:ext cx="1322140" cy="15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MY FILES\research\206439_401\fr103_Grasp1_4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03" y="2779568"/>
            <a:ext cx="1360570" cy="12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MY FILES\research\206439_401\sag46_grasp1_4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04" y="4093534"/>
            <a:ext cx="1400909" cy="11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4776" y="3348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R2B – Aim 2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						UE Procedures/Tasks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6034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Complete Robot Hardware Design</a:t>
            </a:r>
          </a:p>
          <a:p>
            <a:r>
              <a:rPr lang="en-US" dirty="0" smtClean="0"/>
              <a:t>Complete Robot </a:t>
            </a:r>
            <a:r>
              <a:rPr lang="en-US" dirty="0" err="1" smtClean="0"/>
              <a:t>Orthosis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Complete Robot Software and Control Program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Accomplishment: Hardware designs are completed and 90% implemented. Software designs are completed and 25% completed.</a:t>
            </a:r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695"/>
          </a:xfrm>
        </p:spPr>
        <p:txBody>
          <a:bodyPr>
            <a:noAutofit/>
          </a:bodyPr>
          <a:lstStyle/>
          <a:p>
            <a:r>
              <a:rPr lang="en-US" sz="2400" dirty="0" smtClean="0"/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R2B - UE Robot/</a:t>
            </a:r>
            <a:r>
              <a:rPr lang="en-US" sz="4000" b="1" dirty="0" err="1" smtClean="0">
                <a:solidFill>
                  <a:srgbClr val="FF0000"/>
                </a:solidFill>
              </a:rPr>
              <a:t>Orthosis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0" y="767443"/>
            <a:ext cx="9603212" cy="5323114"/>
            <a:chOff x="0" y="767443"/>
            <a:chExt cx="9603212" cy="53231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7443"/>
              <a:ext cx="9144000" cy="53231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90600" y="3678250"/>
              <a:ext cx="1727268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Passive follower</a:t>
              </a:r>
            </a:p>
            <a:p>
              <a:r>
                <a:rPr lang="en-US" b="1" dirty="0" smtClean="0">
                  <a:solidFill>
                    <a:srgbClr val="002060"/>
                  </a:solidFill>
                </a:rPr>
                <a:t>Robot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0400" y="1027419"/>
              <a:ext cx="176978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Active Robot</a:t>
              </a:r>
            </a:p>
            <a:p>
              <a:r>
                <a:rPr lang="en-US" b="1" dirty="0" smtClean="0">
                  <a:solidFill>
                    <a:srgbClr val="002060"/>
                  </a:solidFill>
                </a:rPr>
                <a:t>( for Impair arm)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1066800"/>
              <a:ext cx="153106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Experimenter </a:t>
              </a:r>
            </a:p>
            <a:p>
              <a:r>
                <a:rPr lang="en-US" b="1" dirty="0" smtClean="0">
                  <a:solidFill>
                    <a:srgbClr val="002060"/>
                  </a:solidFill>
                </a:rPr>
                <a:t>Station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17100" y="3886200"/>
              <a:ext cx="1486112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Target PC and</a:t>
              </a:r>
            </a:p>
            <a:p>
              <a:r>
                <a:rPr lang="en-US" b="1" dirty="0" smtClean="0">
                  <a:solidFill>
                    <a:srgbClr val="002060"/>
                  </a:solidFill>
                </a:rPr>
                <a:t> Electronic</a:t>
              </a:r>
            </a:p>
            <a:p>
              <a:r>
                <a:rPr lang="en-US" b="1" dirty="0" smtClean="0">
                  <a:solidFill>
                    <a:srgbClr val="002060"/>
                  </a:solidFill>
                </a:rPr>
                <a:t>Box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				</a:t>
            </a:r>
            <a:r>
              <a:rPr lang="en-US" sz="3600" b="1" dirty="0" smtClean="0">
                <a:solidFill>
                  <a:srgbClr val="FF0000"/>
                </a:solidFill>
              </a:rPr>
              <a:t>R2B UE Time Line</a:t>
            </a:r>
            <a:r>
              <a:rPr lang="en-US" sz="3600" dirty="0" smtClean="0">
                <a:solidFill>
                  <a:srgbClr val="FFC000"/>
                </a:solidFill>
              </a:rPr>
              <a:t>		</a:t>
            </a:r>
            <a:r>
              <a:rPr lang="en-US" sz="2400" dirty="0" smtClean="0">
                <a:solidFill>
                  <a:srgbClr val="FFC000"/>
                </a:solidFill>
              </a:rPr>
              <a:t>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1" y="1717765"/>
          <a:ext cx="7924799" cy="3683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788"/>
                <a:gridCol w="862056"/>
                <a:gridCol w="797723"/>
                <a:gridCol w="874922"/>
                <a:gridCol w="952121"/>
                <a:gridCol w="849189"/>
              </a:tblGrid>
              <a:tr h="36869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Activity: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5</a:t>
                      </a:r>
                    </a:p>
                  </a:txBody>
                  <a:tcPr marL="9525" marR="9525" marT="9525" marB="0"/>
                </a:tc>
              </a:tr>
              <a:tr h="4125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Adapt Imaging Techniques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7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Develop upper limb robot and Adapt Robotic Intervention Techniques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Finalize experimental set-up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Subject recruitment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Data collection in typical children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Data collection in CP children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Data Analysis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158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Publications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					</a:t>
            </a:r>
            <a:r>
              <a:rPr lang="en-US" sz="4800" b="1" dirty="0" smtClean="0">
                <a:solidFill>
                  <a:srgbClr val="FF0000"/>
                </a:solidFill>
              </a:rPr>
              <a:t>R2B UE Progress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typical children tested and Scanned</a:t>
            </a:r>
          </a:p>
          <a:p>
            <a:r>
              <a:rPr lang="en-US" sz="3000" i="1" dirty="0" smtClean="0">
                <a:solidFill>
                  <a:srgbClr val="FF0000"/>
                </a:solidFill>
              </a:rPr>
              <a:t>Next </a:t>
            </a:r>
            <a:r>
              <a:rPr lang="en-US" sz="3000" i="1" dirty="0">
                <a:solidFill>
                  <a:srgbClr val="FF0000"/>
                </a:solidFill>
              </a:rPr>
              <a:t>Steps: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Collect remaining 10 healthy children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Conference paper based on fMRI/DTI </a:t>
            </a:r>
            <a:r>
              <a:rPr lang="en-US" sz="2600" i="1" dirty="0" smtClean="0">
                <a:solidFill>
                  <a:srgbClr val="FF0000"/>
                </a:solidFill>
              </a:rPr>
              <a:t>results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</a:rPr>
              <a:t>Recruit and test and train CP children</a:t>
            </a:r>
            <a:endParaRPr lang="en-US" sz="2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 </a:t>
            </a:r>
            <a:r>
              <a:rPr lang="en-US" sz="2400" b="1" dirty="0" smtClean="0">
                <a:solidFill>
                  <a:srgbClr val="FF0000"/>
                </a:solidFill>
              </a:rPr>
              <a:t>R2A: Diffusion Tensor Imaging and Restoration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				 of Upper and </a:t>
            </a:r>
            <a:r>
              <a:rPr lang="en-US" sz="2400" b="1" u="sng" dirty="0" smtClean="0">
                <a:solidFill>
                  <a:srgbClr val="FF0000"/>
                </a:solidFill>
              </a:rPr>
              <a:t>Lower</a:t>
            </a:r>
            <a:r>
              <a:rPr lang="en-US" sz="2400" b="1" dirty="0" smtClean="0">
                <a:solidFill>
                  <a:srgbClr val="FF0000"/>
                </a:solidFill>
              </a:rPr>
              <a:t> Limb Function in Children with Cerebral Palsy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Cerebral Palsy (CP)</a:t>
            </a:r>
          </a:p>
          <a:p>
            <a:r>
              <a:rPr lang="en-US" dirty="0" smtClean="0"/>
              <a:t>Subject population: 20 CP, 10 typical children</a:t>
            </a:r>
          </a:p>
          <a:p>
            <a:r>
              <a:rPr lang="en-US" dirty="0" smtClean="0"/>
              <a:t>Overall goal</a:t>
            </a:r>
          </a:p>
          <a:p>
            <a:pPr lvl="1"/>
            <a:r>
              <a:rPr lang="en-US" dirty="0" smtClean="0"/>
              <a:t>Quantitatively assess brain white matter structure (DTI and </a:t>
            </a:r>
            <a:r>
              <a:rPr lang="en-US" dirty="0" err="1" smtClean="0"/>
              <a:t>fMRI</a:t>
            </a:r>
            <a:r>
              <a:rPr lang="en-US" dirty="0" smtClean="0"/>
              <a:t>) before and after combined intervention strategies of surgery plus novel robot therapies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R2A Lower Extremity (LE)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Hypotheses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The motor adaptations to hamstring lengthening depend on the underlying structure of the brain white matter tracts, (e.g. </a:t>
            </a:r>
            <a:r>
              <a:rPr lang="en-US" dirty="0" err="1" smtClean="0"/>
              <a:t>corticospinal</a:t>
            </a:r>
            <a:r>
              <a:rPr lang="en-US" dirty="0" smtClean="0"/>
              <a:t> tracts and thalamic radiations) as measured using DTI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fMRI</a:t>
            </a:r>
            <a:r>
              <a:rPr lang="en-US" dirty="0" smtClean="0"/>
              <a:t> measures of brain plasticity will reflect the extent of motor adaptation to hamstring lengthening transfers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Robotic interventions will accelerate </a:t>
            </a:r>
            <a:r>
              <a:rPr lang="en-US" dirty="0" err="1" smtClean="0"/>
              <a:t>fMRI</a:t>
            </a:r>
            <a:r>
              <a:rPr lang="en-US" dirty="0" smtClean="0"/>
              <a:t> changes as well as subsequent recovery of motor function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  </a:t>
            </a:r>
            <a:r>
              <a:rPr lang="en-US" sz="4000" b="1" dirty="0" smtClean="0">
                <a:solidFill>
                  <a:srgbClr val="FF0000"/>
                </a:solidFill>
              </a:rPr>
              <a:t>R2A – LE Specific Aims 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Predict neural adaptations to orthopedic treatments for CP using DTI measures of brain structure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Characterize brain plasticity in response to combined orthopedic and novel robotic interventions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R2A – LE Procedures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50926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Algorithm Development</a:t>
            </a:r>
          </a:p>
          <a:p>
            <a:pPr marL="550926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voxel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-wise analysis approach to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characterize overall differences in brain structure.</a:t>
            </a:r>
          </a:p>
          <a:p>
            <a:pPr marL="550926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Test</a:t>
            </a:r>
            <a:r>
              <a:rPr lang="en-US" sz="3200" dirty="0" smtClean="0"/>
              <a:t> approach in existing data.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R2A – LE Procedures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50926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Imaging in Controls</a:t>
            </a:r>
          </a:p>
          <a:p>
            <a:pPr marL="550926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Scanner for image sequence</a:t>
            </a:r>
          </a:p>
          <a:p>
            <a:pPr marL="550926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Test scanner for image quality</a:t>
            </a:r>
          </a:p>
          <a:p>
            <a:pPr marL="1008126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Post-hoc adjustments for artifacts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0926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Verify </a:t>
            </a:r>
            <a:r>
              <a:rPr lang="en-US" sz="3200" baseline="0" dirty="0" err="1" smtClean="0"/>
              <a:t>fMRI</a:t>
            </a:r>
            <a:r>
              <a:rPr lang="en-US" sz="3200" baseline="0" dirty="0" smtClean="0"/>
              <a:t> during</a:t>
            </a:r>
            <a:r>
              <a:rPr lang="en-US" sz="3200" dirty="0" smtClean="0"/>
              <a:t> pedaling</a:t>
            </a:r>
          </a:p>
          <a:p>
            <a:pPr marL="550926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Validate DTI metrics in brain gray and white matter.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				</a:t>
            </a:r>
            <a:r>
              <a:rPr lang="en-US" sz="3600" b="1" dirty="0" smtClean="0">
                <a:solidFill>
                  <a:srgbClr val="FF0000"/>
                </a:solidFill>
              </a:rPr>
              <a:t>R2A LE Time Line</a:t>
            </a:r>
            <a:r>
              <a:rPr lang="en-US" sz="3600" dirty="0" smtClean="0">
                <a:solidFill>
                  <a:srgbClr val="FFC000"/>
                </a:solidFill>
              </a:rPr>
              <a:t>		</a:t>
            </a:r>
            <a:r>
              <a:rPr lang="en-US" sz="2400" dirty="0" smtClean="0">
                <a:solidFill>
                  <a:srgbClr val="FFC000"/>
                </a:solidFill>
              </a:rPr>
              <a:t>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1" y="1717765"/>
          <a:ext cx="7924799" cy="356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788"/>
                <a:gridCol w="862056"/>
                <a:gridCol w="797723"/>
                <a:gridCol w="874922"/>
                <a:gridCol w="952121"/>
                <a:gridCol w="849189"/>
              </a:tblGrid>
              <a:tr h="36869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Activity: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5</a:t>
                      </a:r>
                    </a:p>
                  </a:txBody>
                  <a:tcPr marL="9525" marR="9525" marT="9525" marB="0"/>
                </a:tc>
              </a:tr>
              <a:tr h="4125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Adapt Imaging Techniques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7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Adapt Robotic Intervention Techniques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Finalize experimental set-up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Subject recruitment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Data collection in typical children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Data collection in CP children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Data Analysis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158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Publications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R2A – LE Progress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New Algorithm for classifying brain structure – </a:t>
            </a:r>
            <a:r>
              <a:rPr lang="en-US" dirty="0" err="1" smtClean="0"/>
              <a:t>Voxelwise</a:t>
            </a:r>
            <a:r>
              <a:rPr lang="en-US" dirty="0" smtClean="0"/>
              <a:t> Indirect Structural Connectivity </a:t>
            </a:r>
          </a:p>
        </p:txBody>
      </p:sp>
      <p:pic>
        <p:nvPicPr>
          <p:cNvPr id="5" name="Picture 4" descr="Figure2_A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11" y="2694947"/>
            <a:ext cx="2663437" cy="2663437"/>
          </a:xfrm>
          <a:prstGeom prst="rect">
            <a:avLst/>
          </a:prstGeom>
        </p:spPr>
      </p:pic>
      <p:pic>
        <p:nvPicPr>
          <p:cNvPr id="8" name="Picture 7" descr="Figure2_C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928" y="2694947"/>
            <a:ext cx="2663437" cy="26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823</Words>
  <Application>Microsoft Office PowerPoint</Application>
  <PresentationFormat>On-screen Show (4:3)</PresentationFormat>
  <Paragraphs>187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ANNUAL MEETING  RERC on Technologies for Children with Orthopedic Disabilities NIDRR H133E100007 </vt:lpstr>
      <vt:lpstr> Project R2 Annual Update  R2: Diffusion Tensor Imaging and Restoration of Upper and Lower Limb Function in Children with Cerebral Palsy</vt:lpstr>
      <vt:lpstr>     R2A: Diffusion Tensor Imaging and Restoration      of Upper and Lower Limb Function in Children with Cerebral Palsy</vt:lpstr>
      <vt:lpstr> R2A Lower Extremity (LE)  Hypotheses   </vt:lpstr>
      <vt:lpstr>         R2A – LE Specific Aims    </vt:lpstr>
      <vt:lpstr>       R2A – LE Procedures   </vt:lpstr>
      <vt:lpstr>       R2A – LE Procedures   </vt:lpstr>
      <vt:lpstr>    R2A LE Time Line    </vt:lpstr>
      <vt:lpstr>       R2A – LE Progress   </vt:lpstr>
      <vt:lpstr>     R2A LE Progress    </vt:lpstr>
      <vt:lpstr>     R2A - LE Progress    </vt:lpstr>
      <vt:lpstr>     R2A LE Progress    </vt:lpstr>
      <vt:lpstr>     R2A LE Progress    </vt:lpstr>
      <vt:lpstr>     R2A  LE Accomplishments    </vt:lpstr>
      <vt:lpstr>     R2A LE Opportunities    </vt:lpstr>
      <vt:lpstr>     Plans for Year 3   </vt:lpstr>
      <vt:lpstr>R2B: Diffusion Tensor Imaging and Restoration of Upper and Lower Limb Function in Children with Cerebral Palsy</vt:lpstr>
      <vt:lpstr>     R2B: DTI and Restoration      of Upper and Lower Limb Function in Children with Cerebral Palsy – Annual Report 2012</vt:lpstr>
      <vt:lpstr>             R2B Upper Extremity (UE) Hypotheses   </vt:lpstr>
      <vt:lpstr>       R2B – UE Specific Aims    </vt:lpstr>
      <vt:lpstr>       R2B – Aim 1       UE Procedures/Tasks   </vt:lpstr>
      <vt:lpstr>Building the Glove</vt:lpstr>
      <vt:lpstr>MRI Scanner</vt:lpstr>
      <vt:lpstr>       R2B – UE Preliminary Results </vt:lpstr>
      <vt:lpstr>PowerPoint Presentation</vt:lpstr>
      <vt:lpstr>     R2B - UE Robot/Orthosis    </vt:lpstr>
      <vt:lpstr>    R2B UE Time Line    </vt:lpstr>
      <vt:lpstr>     R2B UE Progress    </vt:lpstr>
    </vt:vector>
  </TitlesOfParts>
  <Company>Marquette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Holcomb</dc:creator>
  <cp:lastModifiedBy>Gerald F. Harris</cp:lastModifiedBy>
  <cp:revision>57</cp:revision>
  <dcterms:created xsi:type="dcterms:W3CDTF">2011-02-18T14:54:48Z</dcterms:created>
  <dcterms:modified xsi:type="dcterms:W3CDTF">2013-01-24T14:48:30Z</dcterms:modified>
</cp:coreProperties>
</file>