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75" r:id="rId3"/>
    <p:sldId id="258" r:id="rId4"/>
    <p:sldId id="279" r:id="rId5"/>
    <p:sldId id="259" r:id="rId6"/>
    <p:sldId id="276" r:id="rId7"/>
    <p:sldId id="269" r:id="rId8"/>
    <p:sldId id="260" r:id="rId9"/>
    <p:sldId id="273" r:id="rId10"/>
    <p:sldId id="272" r:id="rId11"/>
    <p:sldId id="266" r:id="rId12"/>
    <p:sldId id="278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>
        <p:scale>
          <a:sx n="100" d="100"/>
          <a:sy n="100" d="100"/>
        </p:scale>
        <p:origin x="-276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3ABE0-5BE3-4A55-82FB-061A3F1CB2C6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C033A-AAF0-4AE6-815C-D5281E139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7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-15 minutes</a:t>
            </a:r>
            <a:r>
              <a:rPr lang="en-US" baseline="0" dirty="0" smtClean="0"/>
              <a:t> for presentation &amp;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033A-AAF0-4AE6-815C-D5281E1393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-My</a:t>
            </a:r>
            <a:r>
              <a:rPr lang="en-US" baseline="0" dirty="0" smtClean="0"/>
              <a:t> interests lie at the intersection between gait analysis, </a:t>
            </a:r>
            <a:r>
              <a:rPr lang="en-US" baseline="0" dirty="0" err="1" smtClean="0"/>
              <a:t>microstructural</a:t>
            </a:r>
            <a:r>
              <a:rPr lang="en-US" baseline="0" dirty="0" smtClean="0"/>
              <a:t> analysis, and mechanical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033A-AAF0-4AE6-815C-D5281E1393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1:5-10K</a:t>
            </a:r>
            <a:r>
              <a:rPr lang="en-US" baseline="0" dirty="0" smtClean="0"/>
              <a:t> worldwide, 25-50K US</a:t>
            </a:r>
          </a:p>
          <a:p>
            <a:r>
              <a:rPr lang="en-US" dirty="0" smtClean="0"/>
              <a:t>Limb deformity, short stature, respiratory problems, hearing loss…</a:t>
            </a:r>
          </a:p>
          <a:p>
            <a:r>
              <a:rPr lang="en-US" dirty="0" smtClean="0"/>
              <a:t>Type 1 most common</a:t>
            </a:r>
            <a:r>
              <a:rPr lang="en-US" baseline="0" dirty="0" smtClean="0"/>
              <a:t> (~50%), but least severe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033A-AAF0-4AE6-815C-D5281E1393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1:5-10K</a:t>
            </a:r>
            <a:r>
              <a:rPr lang="en-US" baseline="0" dirty="0" smtClean="0"/>
              <a:t> worldwide, 25-50K US</a:t>
            </a:r>
          </a:p>
          <a:p>
            <a:r>
              <a:rPr lang="en-US" dirty="0" smtClean="0"/>
              <a:t>Limb deformity, short stature, respiratory problems, hearing loss…</a:t>
            </a:r>
          </a:p>
          <a:p>
            <a:r>
              <a:rPr lang="en-US" dirty="0" smtClean="0"/>
              <a:t>Type 1 most common</a:t>
            </a:r>
            <a:r>
              <a:rPr lang="en-US" baseline="0" dirty="0" smtClean="0"/>
              <a:t> (~50%), but least severe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033A-AAF0-4AE6-815C-D5281E1393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-Understanding</a:t>
            </a:r>
            <a:r>
              <a:rPr lang="en-US" baseline="0" dirty="0" smtClean="0"/>
              <a:t> how OI affects bone at the many different levels allows us to investigate different mechanisms that might explain the increased fragility</a:t>
            </a:r>
          </a:p>
          <a:p>
            <a:r>
              <a:rPr lang="en-US" baseline="0" dirty="0" smtClean="0"/>
              <a:t>-Ex: </a:t>
            </a:r>
            <a:r>
              <a:rPr lang="en-US" baseline="0" dirty="0" err="1" smtClean="0"/>
              <a:t>Haversion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Volkman</a:t>
            </a:r>
            <a:r>
              <a:rPr lang="en-US" baseline="0" dirty="0" smtClean="0"/>
              <a:t> canals offer no resistance to crack growth</a:t>
            </a:r>
          </a:p>
          <a:p>
            <a:r>
              <a:rPr lang="en-US" baseline="0" dirty="0" smtClean="0"/>
              <a:t>-Ex: Cement lines are weak interfaces between areas with different degrees of mineralization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033A-AAF0-4AE6-815C-D5281E1393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-Has the</a:t>
            </a:r>
            <a:r>
              <a:rPr lang="en-US" baseline="0" dirty="0" smtClean="0"/>
              <a:t> potential to improve subject-specific FE models to assess fracture risk</a:t>
            </a:r>
            <a:endParaRPr lang="en-US" dirty="0" smtClean="0"/>
          </a:p>
          <a:p>
            <a:r>
              <a:rPr lang="en-US" dirty="0" smtClean="0"/>
              <a:t>-Finite element solvers 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Abaqus</a:t>
            </a:r>
            <a:r>
              <a:rPr lang="en-US" baseline="0" dirty="0" smtClean="0"/>
              <a:t> are beginning to incorporate fracture toughness into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033A-AAF0-4AE6-815C-D5281E1393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8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7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7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5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7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0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9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8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E1069-C098-4DC8-B64E-CD47713335B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AB44A-66B3-4896-A0B0-34A0A41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5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22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video" Target="../media/media2.mp4"/><Relationship Id="rId16" Type="http://schemas.openxmlformats.org/officeDocument/2006/relationships/image" Target="../media/image25.jpe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0.png"/><Relationship Id="rId5" Type="http://schemas.microsoft.com/office/2007/relationships/media" Target="../media/media4.mp4"/><Relationship Id="rId15" Type="http://schemas.openxmlformats.org/officeDocument/2006/relationships/image" Target="../media/image24.tiff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3733799"/>
          </a:xfrm>
        </p:spPr>
        <p:txBody>
          <a:bodyPr>
            <a:normAutofit/>
          </a:bodyPr>
          <a:lstStyle/>
          <a:p>
            <a:r>
              <a:rPr lang="en-US" sz="5200" b="1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Update on R1-A</a:t>
            </a:r>
            <a:r>
              <a:rPr lang="en-US" sz="5200" b="1" dirty="0" smtClean="0">
                <a:solidFill>
                  <a:schemeClr val="tx2"/>
                </a:solidFill>
                <a:latin typeface="Garamond" pitchFamily="18" charset="0"/>
                <a:cs typeface="Arial" pitchFamily="34" charset="0"/>
              </a:rPr>
              <a:t>:</a:t>
            </a:r>
            <a:br>
              <a:rPr lang="en-US" sz="5200" b="1" dirty="0" smtClean="0">
                <a:solidFill>
                  <a:schemeClr val="tx2"/>
                </a:solidFill>
                <a:latin typeface="Garamond" pitchFamily="18" charset="0"/>
                <a:cs typeface="Arial" pitchFamily="34" charset="0"/>
              </a:rPr>
            </a:br>
            <a:r>
              <a:rPr lang="en-US" sz="4000" b="1" dirty="0" smtClean="0">
                <a:solidFill>
                  <a:schemeClr val="tx2"/>
                </a:solidFill>
                <a:latin typeface="Garamond" pitchFamily="18" charset="0"/>
                <a:cs typeface="Arial" pitchFamily="34" charset="0"/>
              </a:rPr>
              <a:t>Quantitative 3-D Analysis of the Canal Network in Pediatric OI Bone</a:t>
            </a:r>
            <a:endParaRPr lang="en-US" sz="5200" b="1" dirty="0">
              <a:solidFill>
                <a:schemeClr val="tx2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95800"/>
            <a:ext cx="7772400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John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Jameson (OREC Fellow, UC Berkeley)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RERC Annual Meeting, RIC, Chicago, IL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11/13/2012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734872" y="1454008"/>
            <a:ext cx="3104328" cy="2286068"/>
            <a:chOff x="5163042" y="1981200"/>
            <a:chExt cx="3828558" cy="28194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2903" t="2867" r="12903"/>
            <a:stretch>
              <a:fillRect/>
            </a:stretch>
          </p:blipFill>
          <p:spPr bwMode="auto">
            <a:xfrm>
              <a:off x="5163042" y="1981200"/>
              <a:ext cx="3828558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5181600" y="19812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9" y="0"/>
            <a:ext cx="6522345" cy="9906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chemeClr val="tx2"/>
                </a:solidFill>
              </a:rPr>
              <a:t>Future work: </a:t>
            </a:r>
            <a:br>
              <a:rPr lang="en-US" sz="3800" b="1" dirty="0" smtClean="0">
                <a:solidFill>
                  <a:schemeClr val="tx2"/>
                </a:solidFill>
              </a:rPr>
            </a:br>
            <a:r>
              <a:rPr lang="en-US" sz="3800" b="1" dirty="0" smtClean="0">
                <a:solidFill>
                  <a:schemeClr val="tx2"/>
                </a:solidFill>
              </a:rPr>
              <a:t>Quantifying crack resistance</a:t>
            </a:r>
            <a:endParaRPr lang="en-US" sz="3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495800" cy="490370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Fracture mechanics: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Study of crack 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initiation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 and 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propagation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 (growth)</a:t>
            </a:r>
          </a:p>
          <a:p>
            <a:endParaRPr lang="en-US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  <a:p>
            <a:r>
              <a:rPr lang="en-US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K</a:t>
            </a:r>
            <a:r>
              <a:rPr lang="en-US" b="1" i="1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c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Critical “stress intensity factor”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Ability to dissipate E before catastrophic failure (fracture)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Increase toughness by disrupting straight crack path</a:t>
            </a:r>
          </a:p>
          <a:p>
            <a:pPr lvl="2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Ex: Crack deflection/twisting at central &amp; Volkmann’s canals</a:t>
            </a:r>
          </a:p>
          <a:p>
            <a:pPr lvl="2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822219" y="3336547"/>
            <a:ext cx="178110" cy="310101"/>
          </a:xfrm>
          <a:custGeom>
            <a:avLst/>
            <a:gdLst>
              <a:gd name="connsiteX0" fmla="*/ 0 w 178110"/>
              <a:gd name="connsiteY0" fmla="*/ 310101 h 310101"/>
              <a:gd name="connsiteX1" fmla="*/ 47708 w 178110"/>
              <a:gd name="connsiteY1" fmla="*/ 294199 h 310101"/>
              <a:gd name="connsiteX2" fmla="*/ 71562 w 178110"/>
              <a:gd name="connsiteY2" fmla="*/ 286247 h 310101"/>
              <a:gd name="connsiteX3" fmla="*/ 79513 w 178110"/>
              <a:gd name="connsiteY3" fmla="*/ 262393 h 310101"/>
              <a:gd name="connsiteX4" fmla="*/ 63611 w 178110"/>
              <a:gd name="connsiteY4" fmla="*/ 174929 h 310101"/>
              <a:gd name="connsiteX5" fmla="*/ 71562 w 178110"/>
              <a:gd name="connsiteY5" fmla="*/ 79513 h 310101"/>
              <a:gd name="connsiteX6" fmla="*/ 103367 w 178110"/>
              <a:gd name="connsiteY6" fmla="*/ 71562 h 310101"/>
              <a:gd name="connsiteX7" fmla="*/ 151075 w 178110"/>
              <a:gd name="connsiteY7" fmla="*/ 31806 h 310101"/>
              <a:gd name="connsiteX8" fmla="*/ 174929 w 178110"/>
              <a:gd name="connsiteY8" fmla="*/ 15903 h 310101"/>
              <a:gd name="connsiteX9" fmla="*/ 174929 w 178110"/>
              <a:gd name="connsiteY9" fmla="*/ 0 h 3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10" h="310101">
                <a:moveTo>
                  <a:pt x="0" y="310101"/>
                </a:moveTo>
                <a:lnTo>
                  <a:pt x="47708" y="294199"/>
                </a:lnTo>
                <a:lnTo>
                  <a:pt x="71562" y="286247"/>
                </a:lnTo>
                <a:cubicBezTo>
                  <a:pt x="74212" y="278296"/>
                  <a:pt x="79513" y="270774"/>
                  <a:pt x="79513" y="262393"/>
                </a:cubicBezTo>
                <a:cubicBezTo>
                  <a:pt x="79513" y="217439"/>
                  <a:pt x="74793" y="208475"/>
                  <a:pt x="63611" y="174929"/>
                </a:cubicBezTo>
                <a:cubicBezTo>
                  <a:pt x="66261" y="143124"/>
                  <a:pt x="60105" y="109301"/>
                  <a:pt x="71562" y="79513"/>
                </a:cubicBezTo>
                <a:cubicBezTo>
                  <a:pt x="75485" y="69313"/>
                  <a:pt x="93323" y="75867"/>
                  <a:pt x="103367" y="71562"/>
                </a:cubicBezTo>
                <a:cubicBezTo>
                  <a:pt x="127751" y="61112"/>
                  <a:pt x="130849" y="48661"/>
                  <a:pt x="151075" y="31806"/>
                </a:cubicBezTo>
                <a:cubicBezTo>
                  <a:pt x="158416" y="25688"/>
                  <a:pt x="169195" y="23548"/>
                  <a:pt x="174929" y="15903"/>
                </a:cubicBezTo>
                <a:cubicBezTo>
                  <a:pt x="178110" y="11662"/>
                  <a:pt x="174929" y="5301"/>
                  <a:pt x="174929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72878" y="3385038"/>
            <a:ext cx="1219200" cy="52322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Volkmann’s canal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92078" y="2624557"/>
            <a:ext cx="838200" cy="52322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Central canal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525203" y="2454201"/>
            <a:ext cx="1837451" cy="1166943"/>
          </a:xfrm>
          <a:custGeom>
            <a:avLst/>
            <a:gdLst>
              <a:gd name="connsiteX0" fmla="*/ 0 w 2266122"/>
              <a:gd name="connsiteY0" fmla="*/ 1439187 h 1439187"/>
              <a:gd name="connsiteX1" fmla="*/ 47708 w 2266122"/>
              <a:gd name="connsiteY1" fmla="*/ 1431235 h 1439187"/>
              <a:gd name="connsiteX2" fmla="*/ 63611 w 2266122"/>
              <a:gd name="connsiteY2" fmla="*/ 1407381 h 1439187"/>
              <a:gd name="connsiteX3" fmla="*/ 119270 w 2266122"/>
              <a:gd name="connsiteY3" fmla="*/ 1375576 h 1439187"/>
              <a:gd name="connsiteX4" fmla="*/ 166978 w 2266122"/>
              <a:gd name="connsiteY4" fmla="*/ 1391479 h 1439187"/>
              <a:gd name="connsiteX5" fmla="*/ 190832 w 2266122"/>
              <a:gd name="connsiteY5" fmla="*/ 1399430 h 1439187"/>
              <a:gd name="connsiteX6" fmla="*/ 238540 w 2266122"/>
              <a:gd name="connsiteY6" fmla="*/ 1391479 h 1439187"/>
              <a:gd name="connsiteX7" fmla="*/ 270345 w 2266122"/>
              <a:gd name="connsiteY7" fmla="*/ 1343771 h 1439187"/>
              <a:gd name="connsiteX8" fmla="*/ 294199 w 2266122"/>
              <a:gd name="connsiteY8" fmla="*/ 1327868 h 1439187"/>
              <a:gd name="connsiteX9" fmla="*/ 349858 w 2266122"/>
              <a:gd name="connsiteY9" fmla="*/ 1343771 h 1439187"/>
              <a:gd name="connsiteX10" fmla="*/ 373712 w 2266122"/>
              <a:gd name="connsiteY10" fmla="*/ 1359673 h 1439187"/>
              <a:gd name="connsiteX11" fmla="*/ 437322 w 2266122"/>
              <a:gd name="connsiteY11" fmla="*/ 1351722 h 1439187"/>
              <a:gd name="connsiteX12" fmla="*/ 461176 w 2266122"/>
              <a:gd name="connsiteY12" fmla="*/ 1343771 h 1439187"/>
              <a:gd name="connsiteX13" fmla="*/ 477079 w 2266122"/>
              <a:gd name="connsiteY13" fmla="*/ 1319917 h 1439187"/>
              <a:gd name="connsiteX14" fmla="*/ 524787 w 2266122"/>
              <a:gd name="connsiteY14" fmla="*/ 1304014 h 1439187"/>
              <a:gd name="connsiteX15" fmla="*/ 596348 w 2266122"/>
              <a:gd name="connsiteY15" fmla="*/ 1343771 h 1439187"/>
              <a:gd name="connsiteX16" fmla="*/ 644056 w 2266122"/>
              <a:gd name="connsiteY16" fmla="*/ 1311966 h 1439187"/>
              <a:gd name="connsiteX17" fmla="*/ 667910 w 2266122"/>
              <a:gd name="connsiteY17" fmla="*/ 1296063 h 1439187"/>
              <a:gd name="connsiteX18" fmla="*/ 715618 w 2266122"/>
              <a:gd name="connsiteY18" fmla="*/ 1304014 h 1439187"/>
              <a:gd name="connsiteX19" fmla="*/ 739472 w 2266122"/>
              <a:gd name="connsiteY19" fmla="*/ 1319917 h 1439187"/>
              <a:gd name="connsiteX20" fmla="*/ 771277 w 2266122"/>
              <a:gd name="connsiteY20" fmla="*/ 1311966 h 1439187"/>
              <a:gd name="connsiteX21" fmla="*/ 803082 w 2266122"/>
              <a:gd name="connsiteY21" fmla="*/ 1232453 h 1439187"/>
              <a:gd name="connsiteX22" fmla="*/ 811033 w 2266122"/>
              <a:gd name="connsiteY22" fmla="*/ 1208599 h 1439187"/>
              <a:gd name="connsiteX23" fmla="*/ 803082 w 2266122"/>
              <a:gd name="connsiteY23" fmla="*/ 1065475 h 1439187"/>
              <a:gd name="connsiteX24" fmla="*/ 795131 w 2266122"/>
              <a:gd name="connsiteY24" fmla="*/ 1033670 h 1439187"/>
              <a:gd name="connsiteX25" fmla="*/ 811033 w 2266122"/>
              <a:gd name="connsiteY25" fmla="*/ 930303 h 1439187"/>
              <a:gd name="connsiteX26" fmla="*/ 826936 w 2266122"/>
              <a:gd name="connsiteY26" fmla="*/ 842839 h 1439187"/>
              <a:gd name="connsiteX27" fmla="*/ 834887 w 2266122"/>
              <a:gd name="connsiteY27" fmla="*/ 803082 h 1439187"/>
              <a:gd name="connsiteX28" fmla="*/ 866693 w 2266122"/>
              <a:gd name="connsiteY28" fmla="*/ 723569 h 1439187"/>
              <a:gd name="connsiteX29" fmla="*/ 890547 w 2266122"/>
              <a:gd name="connsiteY29" fmla="*/ 659959 h 1439187"/>
              <a:gd name="connsiteX30" fmla="*/ 993913 w 2266122"/>
              <a:gd name="connsiteY30" fmla="*/ 636105 h 1439187"/>
              <a:gd name="connsiteX31" fmla="*/ 1001865 w 2266122"/>
              <a:gd name="connsiteY31" fmla="*/ 612251 h 1439187"/>
              <a:gd name="connsiteX32" fmla="*/ 1049573 w 2266122"/>
              <a:gd name="connsiteY32" fmla="*/ 572494 h 1439187"/>
              <a:gd name="connsiteX33" fmla="*/ 1129086 w 2266122"/>
              <a:gd name="connsiteY33" fmla="*/ 564543 h 1439187"/>
              <a:gd name="connsiteX34" fmla="*/ 1176793 w 2266122"/>
              <a:gd name="connsiteY34" fmla="*/ 548640 h 1439187"/>
              <a:gd name="connsiteX35" fmla="*/ 1216550 w 2266122"/>
              <a:gd name="connsiteY35" fmla="*/ 540689 h 1439187"/>
              <a:gd name="connsiteX36" fmla="*/ 1264258 w 2266122"/>
              <a:gd name="connsiteY36" fmla="*/ 524787 h 1439187"/>
              <a:gd name="connsiteX37" fmla="*/ 1288112 w 2266122"/>
              <a:gd name="connsiteY37" fmla="*/ 516835 h 1439187"/>
              <a:gd name="connsiteX38" fmla="*/ 1343771 w 2266122"/>
              <a:gd name="connsiteY38" fmla="*/ 524787 h 1439187"/>
              <a:gd name="connsiteX39" fmla="*/ 1367625 w 2266122"/>
              <a:gd name="connsiteY39" fmla="*/ 588397 h 1439187"/>
              <a:gd name="connsiteX40" fmla="*/ 1399430 w 2266122"/>
              <a:gd name="connsiteY40" fmla="*/ 636105 h 1439187"/>
              <a:gd name="connsiteX41" fmla="*/ 1415333 w 2266122"/>
              <a:gd name="connsiteY41" fmla="*/ 659959 h 1439187"/>
              <a:gd name="connsiteX42" fmla="*/ 1439187 w 2266122"/>
              <a:gd name="connsiteY42" fmla="*/ 667910 h 1439187"/>
              <a:gd name="connsiteX43" fmla="*/ 1494846 w 2266122"/>
              <a:gd name="connsiteY43" fmla="*/ 659959 h 1439187"/>
              <a:gd name="connsiteX44" fmla="*/ 1550505 w 2266122"/>
              <a:gd name="connsiteY44" fmla="*/ 652007 h 1439187"/>
              <a:gd name="connsiteX45" fmla="*/ 1645920 w 2266122"/>
              <a:gd name="connsiteY45" fmla="*/ 675861 h 1439187"/>
              <a:gd name="connsiteX46" fmla="*/ 1693628 w 2266122"/>
              <a:gd name="connsiteY46" fmla="*/ 659959 h 1439187"/>
              <a:gd name="connsiteX47" fmla="*/ 1717482 w 2266122"/>
              <a:gd name="connsiteY47" fmla="*/ 612251 h 1439187"/>
              <a:gd name="connsiteX48" fmla="*/ 1733385 w 2266122"/>
              <a:gd name="connsiteY48" fmla="*/ 532738 h 1439187"/>
              <a:gd name="connsiteX49" fmla="*/ 1757239 w 2266122"/>
              <a:gd name="connsiteY49" fmla="*/ 500933 h 1439187"/>
              <a:gd name="connsiteX50" fmla="*/ 1789044 w 2266122"/>
              <a:gd name="connsiteY50" fmla="*/ 453225 h 1439187"/>
              <a:gd name="connsiteX51" fmla="*/ 1804947 w 2266122"/>
              <a:gd name="connsiteY51" fmla="*/ 365760 h 1439187"/>
              <a:gd name="connsiteX52" fmla="*/ 1820849 w 2266122"/>
              <a:gd name="connsiteY52" fmla="*/ 318053 h 1439187"/>
              <a:gd name="connsiteX53" fmla="*/ 1828800 w 2266122"/>
              <a:gd name="connsiteY53" fmla="*/ 294199 h 1439187"/>
              <a:gd name="connsiteX54" fmla="*/ 1836752 w 2266122"/>
              <a:gd name="connsiteY54" fmla="*/ 111319 h 1439187"/>
              <a:gd name="connsiteX55" fmla="*/ 1860606 w 2266122"/>
              <a:gd name="connsiteY55" fmla="*/ 63611 h 1439187"/>
              <a:gd name="connsiteX56" fmla="*/ 1884460 w 2266122"/>
              <a:gd name="connsiteY56" fmla="*/ 55660 h 1439187"/>
              <a:gd name="connsiteX57" fmla="*/ 1908313 w 2266122"/>
              <a:gd name="connsiteY57" fmla="*/ 39757 h 1439187"/>
              <a:gd name="connsiteX58" fmla="*/ 1940119 w 2266122"/>
              <a:gd name="connsiteY58" fmla="*/ 23854 h 1439187"/>
              <a:gd name="connsiteX59" fmla="*/ 2043486 w 2266122"/>
              <a:gd name="connsiteY59" fmla="*/ 39757 h 1439187"/>
              <a:gd name="connsiteX60" fmla="*/ 2067340 w 2266122"/>
              <a:gd name="connsiteY60" fmla="*/ 15903 h 1439187"/>
              <a:gd name="connsiteX61" fmla="*/ 2099145 w 2266122"/>
              <a:gd name="connsiteY61" fmla="*/ 7952 h 1439187"/>
              <a:gd name="connsiteX62" fmla="*/ 2122999 w 2266122"/>
              <a:gd name="connsiteY62" fmla="*/ 0 h 1439187"/>
              <a:gd name="connsiteX63" fmla="*/ 2154804 w 2266122"/>
              <a:gd name="connsiteY63" fmla="*/ 7952 h 1439187"/>
              <a:gd name="connsiteX64" fmla="*/ 2178658 w 2266122"/>
              <a:gd name="connsiteY64" fmla="*/ 23854 h 1439187"/>
              <a:gd name="connsiteX65" fmla="*/ 2266122 w 2266122"/>
              <a:gd name="connsiteY65" fmla="*/ 23854 h 143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266122" h="1439187">
                <a:moveTo>
                  <a:pt x="0" y="1439187"/>
                </a:moveTo>
                <a:cubicBezTo>
                  <a:pt x="15903" y="1436536"/>
                  <a:pt x="33288" y="1438445"/>
                  <a:pt x="47708" y="1431235"/>
                </a:cubicBezTo>
                <a:cubicBezTo>
                  <a:pt x="56255" y="1426961"/>
                  <a:pt x="56854" y="1414138"/>
                  <a:pt x="63611" y="1407381"/>
                </a:cubicBezTo>
                <a:cubicBezTo>
                  <a:pt x="74848" y="1396144"/>
                  <a:pt x="106801" y="1381811"/>
                  <a:pt x="119270" y="1375576"/>
                </a:cubicBezTo>
                <a:lnTo>
                  <a:pt x="166978" y="1391479"/>
                </a:lnTo>
                <a:lnTo>
                  <a:pt x="190832" y="1399430"/>
                </a:lnTo>
                <a:cubicBezTo>
                  <a:pt x="206735" y="1396780"/>
                  <a:pt x="225332" y="1400724"/>
                  <a:pt x="238540" y="1391479"/>
                </a:cubicBezTo>
                <a:cubicBezTo>
                  <a:pt x="254198" y="1380519"/>
                  <a:pt x="254442" y="1354373"/>
                  <a:pt x="270345" y="1343771"/>
                </a:cubicBezTo>
                <a:lnTo>
                  <a:pt x="294199" y="1327868"/>
                </a:lnTo>
                <a:cubicBezTo>
                  <a:pt x="304385" y="1330415"/>
                  <a:pt x="338454" y="1338069"/>
                  <a:pt x="349858" y="1343771"/>
                </a:cubicBezTo>
                <a:cubicBezTo>
                  <a:pt x="358405" y="1348045"/>
                  <a:pt x="365761" y="1354372"/>
                  <a:pt x="373712" y="1359673"/>
                </a:cubicBezTo>
                <a:cubicBezTo>
                  <a:pt x="394915" y="1357023"/>
                  <a:pt x="416298" y="1355544"/>
                  <a:pt x="437322" y="1351722"/>
                </a:cubicBezTo>
                <a:cubicBezTo>
                  <a:pt x="445568" y="1350223"/>
                  <a:pt x="454631" y="1349007"/>
                  <a:pt x="461176" y="1343771"/>
                </a:cubicBezTo>
                <a:cubicBezTo>
                  <a:pt x="468638" y="1337801"/>
                  <a:pt x="468975" y="1324982"/>
                  <a:pt x="477079" y="1319917"/>
                </a:cubicBezTo>
                <a:cubicBezTo>
                  <a:pt x="491294" y="1311033"/>
                  <a:pt x="524787" y="1304014"/>
                  <a:pt x="524787" y="1304014"/>
                </a:cubicBezTo>
                <a:cubicBezTo>
                  <a:pt x="579468" y="1340469"/>
                  <a:pt x="554362" y="1329776"/>
                  <a:pt x="596348" y="1343771"/>
                </a:cubicBezTo>
                <a:lnTo>
                  <a:pt x="644056" y="1311966"/>
                </a:lnTo>
                <a:lnTo>
                  <a:pt x="667910" y="1296063"/>
                </a:lnTo>
                <a:cubicBezTo>
                  <a:pt x="683813" y="1298713"/>
                  <a:pt x="700323" y="1298916"/>
                  <a:pt x="715618" y="1304014"/>
                </a:cubicBezTo>
                <a:cubicBezTo>
                  <a:pt x="724684" y="1307036"/>
                  <a:pt x="730012" y="1318565"/>
                  <a:pt x="739472" y="1319917"/>
                </a:cubicBezTo>
                <a:cubicBezTo>
                  <a:pt x="750290" y="1321463"/>
                  <a:pt x="760675" y="1314616"/>
                  <a:pt x="771277" y="1311966"/>
                </a:cubicBezTo>
                <a:cubicBezTo>
                  <a:pt x="794676" y="1265168"/>
                  <a:pt x="783432" y="1291404"/>
                  <a:pt x="803082" y="1232453"/>
                </a:cubicBezTo>
                <a:lnTo>
                  <a:pt x="811033" y="1208599"/>
                </a:lnTo>
                <a:cubicBezTo>
                  <a:pt x="808383" y="1160891"/>
                  <a:pt x="807408" y="1113060"/>
                  <a:pt x="803082" y="1065475"/>
                </a:cubicBezTo>
                <a:cubicBezTo>
                  <a:pt x="802093" y="1054592"/>
                  <a:pt x="795131" y="1044598"/>
                  <a:pt x="795131" y="1033670"/>
                </a:cubicBezTo>
                <a:cubicBezTo>
                  <a:pt x="795131" y="972173"/>
                  <a:pt x="797423" y="971134"/>
                  <a:pt x="811033" y="930303"/>
                </a:cubicBezTo>
                <a:cubicBezTo>
                  <a:pt x="824819" y="833811"/>
                  <a:pt x="811939" y="910327"/>
                  <a:pt x="826936" y="842839"/>
                </a:cubicBezTo>
                <a:cubicBezTo>
                  <a:pt x="829868" y="829646"/>
                  <a:pt x="830613" y="815903"/>
                  <a:pt x="834887" y="803082"/>
                </a:cubicBezTo>
                <a:cubicBezTo>
                  <a:pt x="867789" y="704377"/>
                  <a:pt x="833604" y="855930"/>
                  <a:pt x="866693" y="723569"/>
                </a:cubicBezTo>
                <a:cubicBezTo>
                  <a:pt x="872043" y="702168"/>
                  <a:pt x="875696" y="677781"/>
                  <a:pt x="890547" y="659959"/>
                </a:cubicBezTo>
                <a:cubicBezTo>
                  <a:pt x="914253" y="631511"/>
                  <a:pt x="967075" y="638789"/>
                  <a:pt x="993913" y="636105"/>
                </a:cubicBezTo>
                <a:cubicBezTo>
                  <a:pt x="996564" y="628154"/>
                  <a:pt x="997216" y="619225"/>
                  <a:pt x="1001865" y="612251"/>
                </a:cubicBezTo>
                <a:cubicBezTo>
                  <a:pt x="1006996" y="604554"/>
                  <a:pt x="1038017" y="575161"/>
                  <a:pt x="1049573" y="572494"/>
                </a:cubicBezTo>
                <a:cubicBezTo>
                  <a:pt x="1075527" y="566505"/>
                  <a:pt x="1102582" y="567193"/>
                  <a:pt x="1129086" y="564543"/>
                </a:cubicBezTo>
                <a:cubicBezTo>
                  <a:pt x="1144988" y="559242"/>
                  <a:pt x="1160356" y="551927"/>
                  <a:pt x="1176793" y="548640"/>
                </a:cubicBezTo>
                <a:cubicBezTo>
                  <a:pt x="1190045" y="545990"/>
                  <a:pt x="1203511" y="544245"/>
                  <a:pt x="1216550" y="540689"/>
                </a:cubicBezTo>
                <a:cubicBezTo>
                  <a:pt x="1232722" y="536279"/>
                  <a:pt x="1248355" y="530088"/>
                  <a:pt x="1264258" y="524787"/>
                </a:cubicBezTo>
                <a:lnTo>
                  <a:pt x="1288112" y="516835"/>
                </a:lnTo>
                <a:cubicBezTo>
                  <a:pt x="1306665" y="519486"/>
                  <a:pt x="1326645" y="517175"/>
                  <a:pt x="1343771" y="524787"/>
                </a:cubicBezTo>
                <a:cubicBezTo>
                  <a:pt x="1364181" y="533858"/>
                  <a:pt x="1362026" y="576079"/>
                  <a:pt x="1367625" y="588397"/>
                </a:cubicBezTo>
                <a:cubicBezTo>
                  <a:pt x="1375534" y="605796"/>
                  <a:pt x="1388828" y="620202"/>
                  <a:pt x="1399430" y="636105"/>
                </a:cubicBezTo>
                <a:cubicBezTo>
                  <a:pt x="1404731" y="644056"/>
                  <a:pt x="1406267" y="656937"/>
                  <a:pt x="1415333" y="659959"/>
                </a:cubicBezTo>
                <a:lnTo>
                  <a:pt x="1439187" y="667910"/>
                </a:lnTo>
                <a:cubicBezTo>
                  <a:pt x="1457740" y="665260"/>
                  <a:pt x="1476895" y="665344"/>
                  <a:pt x="1494846" y="659959"/>
                </a:cubicBezTo>
                <a:cubicBezTo>
                  <a:pt x="1549758" y="643485"/>
                  <a:pt x="1484311" y="635459"/>
                  <a:pt x="1550505" y="652007"/>
                </a:cubicBezTo>
                <a:cubicBezTo>
                  <a:pt x="1604455" y="687974"/>
                  <a:pt x="1585410" y="690989"/>
                  <a:pt x="1645920" y="675861"/>
                </a:cubicBezTo>
                <a:cubicBezTo>
                  <a:pt x="1662182" y="671795"/>
                  <a:pt x="1693628" y="659959"/>
                  <a:pt x="1693628" y="659959"/>
                </a:cubicBezTo>
                <a:cubicBezTo>
                  <a:pt x="1707031" y="639855"/>
                  <a:pt x="1712779" y="635766"/>
                  <a:pt x="1717482" y="612251"/>
                </a:cubicBezTo>
                <a:cubicBezTo>
                  <a:pt x="1720307" y="598125"/>
                  <a:pt x="1722329" y="552086"/>
                  <a:pt x="1733385" y="532738"/>
                </a:cubicBezTo>
                <a:cubicBezTo>
                  <a:pt x="1739960" y="521232"/>
                  <a:pt x="1749639" y="511790"/>
                  <a:pt x="1757239" y="500933"/>
                </a:cubicBezTo>
                <a:cubicBezTo>
                  <a:pt x="1768199" y="485275"/>
                  <a:pt x="1789044" y="453225"/>
                  <a:pt x="1789044" y="453225"/>
                </a:cubicBezTo>
                <a:cubicBezTo>
                  <a:pt x="1794645" y="414015"/>
                  <a:pt x="1794721" y="399848"/>
                  <a:pt x="1804947" y="365760"/>
                </a:cubicBezTo>
                <a:cubicBezTo>
                  <a:pt x="1809764" y="349704"/>
                  <a:pt x="1815548" y="333955"/>
                  <a:pt x="1820849" y="318053"/>
                </a:cubicBezTo>
                <a:lnTo>
                  <a:pt x="1828800" y="294199"/>
                </a:lnTo>
                <a:cubicBezTo>
                  <a:pt x="1831451" y="233239"/>
                  <a:pt x="1832072" y="172157"/>
                  <a:pt x="1836752" y="111319"/>
                </a:cubicBezTo>
                <a:cubicBezTo>
                  <a:pt x="1837697" y="99039"/>
                  <a:pt x="1851488" y="70905"/>
                  <a:pt x="1860606" y="63611"/>
                </a:cubicBezTo>
                <a:cubicBezTo>
                  <a:pt x="1867151" y="58375"/>
                  <a:pt x="1876509" y="58310"/>
                  <a:pt x="1884460" y="55660"/>
                </a:cubicBezTo>
                <a:cubicBezTo>
                  <a:pt x="1892411" y="50359"/>
                  <a:pt x="1902343" y="47219"/>
                  <a:pt x="1908313" y="39757"/>
                </a:cubicBezTo>
                <a:cubicBezTo>
                  <a:pt x="1930632" y="11857"/>
                  <a:pt x="1896597" y="9347"/>
                  <a:pt x="1940119" y="23854"/>
                </a:cubicBezTo>
                <a:cubicBezTo>
                  <a:pt x="1976726" y="60461"/>
                  <a:pt x="1967190" y="63233"/>
                  <a:pt x="2043486" y="39757"/>
                </a:cubicBezTo>
                <a:cubicBezTo>
                  <a:pt x="2054234" y="36450"/>
                  <a:pt x="2057577" y="21482"/>
                  <a:pt x="2067340" y="15903"/>
                </a:cubicBezTo>
                <a:cubicBezTo>
                  <a:pt x="2076828" y="10481"/>
                  <a:pt x="2088638" y="10954"/>
                  <a:pt x="2099145" y="7952"/>
                </a:cubicBezTo>
                <a:cubicBezTo>
                  <a:pt x="2107204" y="5649"/>
                  <a:pt x="2115048" y="2651"/>
                  <a:pt x="2122999" y="0"/>
                </a:cubicBezTo>
                <a:cubicBezTo>
                  <a:pt x="2133601" y="2651"/>
                  <a:pt x="2144760" y="3647"/>
                  <a:pt x="2154804" y="7952"/>
                </a:cubicBezTo>
                <a:cubicBezTo>
                  <a:pt x="2163588" y="11716"/>
                  <a:pt x="2169198" y="22503"/>
                  <a:pt x="2178658" y="23854"/>
                </a:cubicBezTo>
                <a:cubicBezTo>
                  <a:pt x="2207520" y="27977"/>
                  <a:pt x="2236967" y="23854"/>
                  <a:pt x="2266122" y="23854"/>
                </a:cubicBezTo>
              </a:path>
            </a:pathLst>
          </a:cu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198" y="4563603"/>
            <a:ext cx="1955801" cy="114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7203908" y="4585109"/>
            <a:ext cx="736791" cy="276999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SzTx/>
              <a:buFontTx/>
              <a:buNone/>
            </a:pPr>
            <a:r>
              <a:rPr lang="en-US" sz="1200" b="1" dirty="0"/>
              <a:t>Crack</a:t>
            </a:r>
          </a:p>
        </p:txBody>
      </p:sp>
      <p:cxnSp>
        <p:nvCxnSpPr>
          <p:cNvPr id="32" name="Straight Arrow Connector 31"/>
          <p:cNvCxnSpPr>
            <a:endCxn id="35" idx="7"/>
          </p:cNvCxnSpPr>
          <p:nvPr/>
        </p:nvCxnSpPr>
        <p:spPr>
          <a:xfrm>
            <a:off x="7572304" y="4862109"/>
            <a:ext cx="543389" cy="3338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40184" y="4611793"/>
            <a:ext cx="872961" cy="276999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SzTx/>
              <a:buFontTx/>
              <a:buNone/>
            </a:pPr>
            <a:r>
              <a:rPr lang="en-US" sz="1200" b="1" dirty="0" smtClean="0"/>
              <a:t>Canals</a:t>
            </a:r>
            <a:endParaRPr lang="en-US" sz="12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8553450" y="4888792"/>
            <a:ext cx="95250" cy="298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7940699" y="5074417"/>
            <a:ext cx="311101" cy="225530"/>
          </a:xfrm>
          <a:custGeom>
            <a:avLst/>
            <a:gdLst>
              <a:gd name="connsiteX0" fmla="*/ 0 w 680484"/>
              <a:gd name="connsiteY0" fmla="*/ 425302 h 493262"/>
              <a:gd name="connsiteX1" fmla="*/ 42531 w 680484"/>
              <a:gd name="connsiteY1" fmla="*/ 478465 h 493262"/>
              <a:gd name="connsiteX2" fmla="*/ 74428 w 680484"/>
              <a:gd name="connsiteY2" fmla="*/ 489098 h 493262"/>
              <a:gd name="connsiteX3" fmla="*/ 202019 w 680484"/>
              <a:gd name="connsiteY3" fmla="*/ 457200 h 493262"/>
              <a:gd name="connsiteX4" fmla="*/ 244549 w 680484"/>
              <a:gd name="connsiteY4" fmla="*/ 393405 h 493262"/>
              <a:gd name="connsiteX5" fmla="*/ 265814 w 680484"/>
              <a:gd name="connsiteY5" fmla="*/ 361507 h 493262"/>
              <a:gd name="connsiteX6" fmla="*/ 329610 w 680484"/>
              <a:gd name="connsiteY6" fmla="*/ 308344 h 493262"/>
              <a:gd name="connsiteX7" fmla="*/ 382772 w 680484"/>
              <a:gd name="connsiteY7" fmla="*/ 265814 h 493262"/>
              <a:gd name="connsiteX8" fmla="*/ 404038 w 680484"/>
              <a:gd name="connsiteY8" fmla="*/ 244549 h 493262"/>
              <a:gd name="connsiteX9" fmla="*/ 467833 w 680484"/>
              <a:gd name="connsiteY9" fmla="*/ 223284 h 493262"/>
              <a:gd name="connsiteX10" fmla="*/ 489098 w 680484"/>
              <a:gd name="connsiteY10" fmla="*/ 148856 h 493262"/>
              <a:gd name="connsiteX11" fmla="*/ 499731 w 680484"/>
              <a:gd name="connsiteY11" fmla="*/ 116958 h 493262"/>
              <a:gd name="connsiteX12" fmla="*/ 595424 w 680484"/>
              <a:gd name="connsiteY12" fmla="*/ 106326 h 493262"/>
              <a:gd name="connsiteX13" fmla="*/ 627321 w 680484"/>
              <a:gd name="connsiteY13" fmla="*/ 85061 h 493262"/>
              <a:gd name="connsiteX14" fmla="*/ 669851 w 680484"/>
              <a:gd name="connsiteY14" fmla="*/ 31898 h 493262"/>
              <a:gd name="connsiteX15" fmla="*/ 680484 w 680484"/>
              <a:gd name="connsiteY15" fmla="*/ 0 h 4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0484" h="493262">
                <a:moveTo>
                  <a:pt x="0" y="425302"/>
                </a:moveTo>
                <a:cubicBezTo>
                  <a:pt x="9660" y="439793"/>
                  <a:pt x="25694" y="468363"/>
                  <a:pt x="42531" y="478465"/>
                </a:cubicBezTo>
                <a:cubicBezTo>
                  <a:pt x="52141" y="484231"/>
                  <a:pt x="63796" y="485554"/>
                  <a:pt x="74428" y="489098"/>
                </a:cubicBezTo>
                <a:cubicBezTo>
                  <a:pt x="114892" y="484602"/>
                  <a:pt x="170465" y="493262"/>
                  <a:pt x="202019" y="457200"/>
                </a:cubicBezTo>
                <a:cubicBezTo>
                  <a:pt x="218849" y="437966"/>
                  <a:pt x="230372" y="414670"/>
                  <a:pt x="244549" y="393405"/>
                </a:cubicBezTo>
                <a:cubicBezTo>
                  <a:pt x="251637" y="382772"/>
                  <a:pt x="255181" y="368595"/>
                  <a:pt x="265814" y="361507"/>
                </a:cubicBezTo>
                <a:cubicBezTo>
                  <a:pt x="297179" y="340597"/>
                  <a:pt x="304025" y="339045"/>
                  <a:pt x="329610" y="308344"/>
                </a:cubicBezTo>
                <a:cubicBezTo>
                  <a:pt x="366605" y="263951"/>
                  <a:pt x="330409" y="283269"/>
                  <a:pt x="382772" y="265814"/>
                </a:cubicBezTo>
                <a:cubicBezTo>
                  <a:pt x="389861" y="258726"/>
                  <a:pt x="395072" y="249032"/>
                  <a:pt x="404038" y="244549"/>
                </a:cubicBezTo>
                <a:cubicBezTo>
                  <a:pt x="424087" y="234525"/>
                  <a:pt x="467833" y="223284"/>
                  <a:pt x="467833" y="223284"/>
                </a:cubicBezTo>
                <a:cubicBezTo>
                  <a:pt x="493332" y="146783"/>
                  <a:pt x="462388" y="242338"/>
                  <a:pt x="489098" y="148856"/>
                </a:cubicBezTo>
                <a:cubicBezTo>
                  <a:pt x="492177" y="138079"/>
                  <a:pt x="489325" y="121120"/>
                  <a:pt x="499731" y="116958"/>
                </a:cubicBezTo>
                <a:cubicBezTo>
                  <a:pt x="529530" y="105039"/>
                  <a:pt x="563526" y="109870"/>
                  <a:pt x="595424" y="106326"/>
                </a:cubicBezTo>
                <a:cubicBezTo>
                  <a:pt x="606056" y="99238"/>
                  <a:pt x="617343" y="93044"/>
                  <a:pt x="627321" y="85061"/>
                </a:cubicBezTo>
                <a:cubicBezTo>
                  <a:pt x="643802" y="71876"/>
                  <a:pt x="660641" y="50317"/>
                  <a:pt x="669851" y="31898"/>
                </a:cubicBezTo>
                <a:cubicBezTo>
                  <a:pt x="674863" y="21873"/>
                  <a:pt x="680484" y="0"/>
                  <a:pt x="680484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SzTx/>
              <a:buFontTx/>
              <a:buNone/>
              <a:defRPr/>
            </a:pPr>
            <a:endParaRPr lang="en-US"/>
          </a:p>
        </p:txBody>
      </p:sp>
      <p:pic>
        <p:nvPicPr>
          <p:cNvPr id="40" name="wholebeam_porestrx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5301" y="3908258"/>
            <a:ext cx="1959141" cy="1959141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>
            <a:off x="6778944" y="4888792"/>
            <a:ext cx="395853" cy="246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203908" y="5707931"/>
            <a:ext cx="1926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Koester et al 2008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6096000" cy="990600"/>
          </a:xfrm>
        </p:spPr>
        <p:txBody>
          <a:bodyPr>
            <a:normAutofit fontScale="90000"/>
          </a:bodyPr>
          <a:lstStyle/>
          <a:p>
            <a:r>
              <a:rPr lang="en-US" sz="4500" b="1" dirty="0" smtClean="0">
                <a:solidFill>
                  <a:schemeClr val="tx2"/>
                </a:solidFill>
              </a:rPr>
              <a:t>Other future applications</a:t>
            </a:r>
            <a:endParaRPr lang="en-US" sz="45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334000" cy="4525963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Effect of bone augmenting drugs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Mineralization “mapping”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Look at degree of anisotropy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+mn-lt"/>
              </a:rPr>
              <a:t>Ultrastructural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studies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SAXS/WAXD to look at collagen orientation and mineral spacing</a:t>
            </a:r>
          </a:p>
          <a:p>
            <a:endParaRPr lang="en-US" dirty="0"/>
          </a:p>
        </p:txBody>
      </p:sp>
      <p:pic>
        <p:nvPicPr>
          <p:cNvPr id="11" name="Picture 2" descr="C:\Users\JRJameson\Google Drive\my papers and abstracts\ALS User Mtg\S21_1_1_SAX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3" r="26066" b="17623"/>
          <a:stretch/>
        </p:blipFill>
        <p:spPr bwMode="auto">
          <a:xfrm>
            <a:off x="6289093" y="3733800"/>
            <a:ext cx="2540581" cy="21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ineral_m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6353" b="11275"/>
          <a:stretch/>
        </p:blipFill>
        <p:spPr>
          <a:xfrm>
            <a:off x="6548767" y="990600"/>
            <a:ext cx="1867840" cy="2562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48600" y="4419600"/>
            <a:ext cx="1066800" cy="46166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First-order collagen peak</a:t>
            </a:r>
            <a:endParaRPr lang="en-US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559383" y="4742765"/>
            <a:ext cx="28921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1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914400"/>
          </a:xfrm>
        </p:spPr>
        <p:txBody>
          <a:bodyPr/>
          <a:lstStyle/>
          <a:p>
            <a:r>
              <a:rPr lang="en-US" sz="4500" b="1" dirty="0" smtClean="0">
                <a:solidFill>
                  <a:schemeClr val="tx2"/>
                </a:solidFill>
              </a:rPr>
              <a:t>References</a:t>
            </a:r>
            <a:endParaRPr lang="en-US" sz="45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Matsumoto T, Yoshino M, Asano T, </a:t>
            </a:r>
            <a:r>
              <a:rPr lang="en-US" dirty="0" err="1" smtClean="0"/>
              <a:t>Uesugi</a:t>
            </a:r>
            <a:r>
              <a:rPr lang="en-US" dirty="0" smtClean="0"/>
              <a:t> K, </a:t>
            </a:r>
            <a:r>
              <a:rPr lang="en-US" dirty="0" err="1" smtClean="0"/>
              <a:t>Todoh</a:t>
            </a:r>
            <a:r>
              <a:rPr lang="en-US" dirty="0" smtClean="0"/>
              <a:t> M, Tanaka M (2006). Monochromatic synchrotron radiation </a:t>
            </a:r>
            <a:r>
              <a:rPr lang="en-US" dirty="0" err="1" smtClean="0"/>
              <a:t>uCT</a:t>
            </a:r>
            <a:r>
              <a:rPr lang="en-US" dirty="0" smtClean="0"/>
              <a:t> reveals disuse-mediated canal network rarefaction in cortical bone of growing rat tibiae. J </a:t>
            </a:r>
            <a:r>
              <a:rPr lang="en-US" dirty="0" err="1" smtClean="0"/>
              <a:t>Appl</a:t>
            </a:r>
            <a:r>
              <a:rPr lang="en-US" dirty="0" smtClean="0"/>
              <a:t> </a:t>
            </a:r>
            <a:r>
              <a:rPr lang="en-US" dirty="0" err="1" smtClean="0"/>
              <a:t>Physiol</a:t>
            </a:r>
            <a:r>
              <a:rPr lang="en-US" dirty="0" smtClean="0"/>
              <a:t> 100: p274-280.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Matsumoto T, Yoshino M,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Uesugi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K, Tanaka M (2007). Biphasic change and disuse-mediated regression of canal network structure in cortical bone of growing rats, Bone 41: p239-246.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Chen H, Zhou X, </a:t>
            </a:r>
            <a:r>
              <a:rPr lang="en-US" dirty="0" err="1" smtClean="0"/>
              <a:t>Shoumura</a:t>
            </a:r>
            <a:r>
              <a:rPr lang="en-US" dirty="0" smtClean="0"/>
              <a:t> S, </a:t>
            </a:r>
            <a:r>
              <a:rPr lang="en-US" dirty="0" err="1" smtClean="0"/>
              <a:t>Emura</a:t>
            </a:r>
            <a:r>
              <a:rPr lang="en-US" dirty="0" smtClean="0"/>
              <a:t> S, </a:t>
            </a:r>
            <a:r>
              <a:rPr lang="en-US" dirty="0" err="1" smtClean="0"/>
              <a:t>Bunai</a:t>
            </a:r>
            <a:r>
              <a:rPr lang="en-US" dirty="0" smtClean="0"/>
              <a:t> Y (2010). Age- and gender-dependent changes in three-dimensional microstructure of cortical and trabecular bone at the femoral neck. </a:t>
            </a:r>
            <a:r>
              <a:rPr lang="en-US" dirty="0" err="1" smtClean="0"/>
              <a:t>Osteoporos</a:t>
            </a:r>
            <a:r>
              <a:rPr lang="en-US" dirty="0" smtClean="0"/>
              <a:t> </a:t>
            </a:r>
            <a:r>
              <a:rPr lang="en-US" dirty="0" err="1" smtClean="0"/>
              <a:t>Int</a:t>
            </a:r>
            <a:r>
              <a:rPr lang="en-US" dirty="0" smtClean="0"/>
              <a:t> 21: p627-636.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Barth RW, Williams JL, Kaplan FS (1992). Osteon </a:t>
            </a:r>
            <a:r>
              <a:rPr lang="en-US" dirty="0" err="1" smtClean="0"/>
              <a:t>morphometry</a:t>
            </a:r>
            <a:r>
              <a:rPr lang="en-US" dirty="0" smtClean="0"/>
              <a:t> in females with femoral neck fractures. </a:t>
            </a:r>
            <a:r>
              <a:rPr lang="en-US" dirty="0" err="1" smtClean="0"/>
              <a:t>Clin</a:t>
            </a:r>
            <a:r>
              <a:rPr lang="en-US" dirty="0" smtClean="0"/>
              <a:t> </a:t>
            </a:r>
            <a:r>
              <a:rPr lang="en-US" dirty="0" err="1" smtClean="0"/>
              <a:t>Orthop</a:t>
            </a:r>
            <a:r>
              <a:rPr lang="en-US" dirty="0" smtClean="0"/>
              <a:t> 283: p178-186.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Snyder SM &amp; Schneider E (1991). Estimation of Mechanical Properties of Cortical Bone by Computed Tomography. J </a:t>
            </a:r>
            <a:r>
              <a:rPr lang="en-US" dirty="0" err="1" smtClean="0"/>
              <a:t>Orthop</a:t>
            </a:r>
            <a:r>
              <a:rPr lang="en-US" dirty="0" smtClean="0"/>
              <a:t> Res 9: p422-431.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Albert C, Jameson J, </a:t>
            </a:r>
            <a:r>
              <a:rPr lang="en-US" dirty="0" err="1" smtClean="0"/>
              <a:t>Toth</a:t>
            </a:r>
            <a:r>
              <a:rPr lang="en-US" dirty="0" smtClean="0"/>
              <a:t> JM, Smith P, Harris G (in press). Bone Properties by </a:t>
            </a:r>
            <a:r>
              <a:rPr lang="en-US" dirty="0" err="1" smtClean="0"/>
              <a:t>nanoindentation</a:t>
            </a:r>
            <a:r>
              <a:rPr lang="en-US" dirty="0" smtClean="0"/>
              <a:t> in mild and severe osteogenesis imperfecta. Clinical Biomechanics.  http</a:t>
            </a:r>
            <a:r>
              <a:rPr lang="en-US" dirty="0"/>
              <a:t>://</a:t>
            </a:r>
            <a:r>
              <a:rPr lang="en-US" dirty="0" smtClean="0"/>
              <a:t>dx.doi.org/10.1016/j.clinbiomech.2012.10.003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Rauch F, Travers R, </a:t>
            </a:r>
            <a:r>
              <a:rPr lang="en-US" dirty="0" err="1" smtClean="0"/>
              <a:t>Parfitt</a:t>
            </a:r>
            <a:r>
              <a:rPr lang="en-US" dirty="0" smtClean="0"/>
              <a:t> AM, </a:t>
            </a:r>
            <a:r>
              <a:rPr lang="en-US" dirty="0" err="1" smtClean="0"/>
              <a:t>Glorieux</a:t>
            </a:r>
            <a:r>
              <a:rPr lang="en-US" dirty="0" smtClean="0"/>
              <a:t> FH (2000). Static and Dynamic Bone </a:t>
            </a:r>
            <a:r>
              <a:rPr lang="en-US" dirty="0" err="1" smtClean="0"/>
              <a:t>Histomorphometry</a:t>
            </a:r>
            <a:r>
              <a:rPr lang="en-US" dirty="0" smtClean="0"/>
              <a:t> in Children With Osteogenesis Imperfecta. Bone 26: p581-589.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Boyde</a:t>
            </a:r>
            <a:r>
              <a:rPr lang="en-US" dirty="0" smtClean="0"/>
              <a:t> A, Travers R, </a:t>
            </a:r>
            <a:r>
              <a:rPr lang="en-US" dirty="0" err="1" smtClean="0"/>
              <a:t>Glorieux</a:t>
            </a:r>
            <a:r>
              <a:rPr lang="en-US" dirty="0" smtClean="0"/>
              <a:t> FH, Jones SJ (1999). The Mineralization Density of Iliac Crest Bone from Children with Osteogenesis Imperfecta. </a:t>
            </a:r>
            <a:r>
              <a:rPr lang="en-US" dirty="0" err="1" smtClean="0"/>
              <a:t>Calcif</a:t>
            </a:r>
            <a:r>
              <a:rPr lang="en-US" dirty="0" smtClean="0"/>
              <a:t> Tissue </a:t>
            </a:r>
            <a:r>
              <a:rPr lang="en-US" dirty="0" err="1" smtClean="0"/>
              <a:t>Int</a:t>
            </a:r>
            <a:r>
              <a:rPr lang="en-US" dirty="0"/>
              <a:t> </a:t>
            </a:r>
            <a:r>
              <a:rPr lang="en-US" dirty="0" smtClean="0"/>
              <a:t>64: p185-190.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Koester KJ, Ager III JW, Ritchie RO (2008). The true toughness of human cortical bone measured with realistically short cracks. Nature Materials 7: p672-677.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9" y="0"/>
            <a:ext cx="6553201" cy="914400"/>
          </a:xfrm>
        </p:spPr>
        <p:txBody>
          <a:bodyPr/>
          <a:lstStyle/>
          <a:p>
            <a:r>
              <a:rPr lang="en-US" sz="4500" b="1" dirty="0" smtClean="0">
                <a:solidFill>
                  <a:schemeClr val="tx2"/>
                </a:solidFill>
              </a:rPr>
              <a:t>Acknowledgements</a:t>
            </a:r>
            <a:endParaRPr lang="en-US" sz="45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78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Department of Education NIDRR grants H133P080005 and H133E100007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Marquette: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+mn-lt"/>
              </a:rPr>
              <a:t>Carolyne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Albert, PhD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Robert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Molthen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, PhD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Gerald Harris, PE, PhD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+mn-lt"/>
              </a:rPr>
              <a:t>Shriners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Peter Smith, MD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Kathy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Reiners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, Motion Analysis Lab Coordinator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Berkeley: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+mn-lt"/>
              </a:rPr>
              <a:t>Dula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Parkinson, PhD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Alastair MacDowell, PhD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Rob Ritchie, PhD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Liz Zimmerman, PhD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62" y="2438400"/>
            <a:ext cx="244658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42787" y="4899541"/>
            <a:ext cx="2475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http://www.tech4pod.org/</a:t>
            </a:r>
          </a:p>
        </p:txBody>
      </p:sp>
    </p:spTree>
    <p:extLst>
      <p:ext uri="{BB962C8B-B14F-4D97-AF65-F5344CB8AC3E}">
        <p14:creationId xmlns:p14="http://schemas.microsoft.com/office/powerpoint/2010/main" val="6704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551913" y="2272230"/>
            <a:ext cx="2253572" cy="2262180"/>
            <a:chOff x="3551913" y="3708120"/>
            <a:chExt cx="2253572" cy="2262180"/>
          </a:xfrm>
        </p:grpSpPr>
        <p:sp>
          <p:nvSpPr>
            <p:cNvPr id="6" name="Rectangle 5"/>
            <p:cNvSpPr/>
            <p:nvPr/>
          </p:nvSpPr>
          <p:spPr>
            <a:xfrm>
              <a:off x="3551913" y="3708120"/>
              <a:ext cx="2253572" cy="9995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7600" y="3746220"/>
              <a:ext cx="20669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Microstructure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-Bone material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-Vasculature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33794" name="Picture 2" descr="http://www.bartleby.com/107/Images/large/image248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09734" y="4808263"/>
              <a:ext cx="1105532" cy="1162037"/>
            </a:xfrm>
            <a:prstGeom prst="rect">
              <a:avLst/>
            </a:prstGeom>
            <a:noFill/>
          </p:spPr>
        </p:pic>
      </p:grpSp>
      <p:grpSp>
        <p:nvGrpSpPr>
          <p:cNvPr id="16" name="Group 15"/>
          <p:cNvGrpSpPr/>
          <p:nvPr/>
        </p:nvGrpSpPr>
        <p:grpSpPr>
          <a:xfrm>
            <a:off x="3509961" y="2327199"/>
            <a:ext cx="2457451" cy="2359737"/>
            <a:chOff x="3471859" y="2336520"/>
            <a:chExt cx="2457451" cy="2359737"/>
          </a:xfrm>
        </p:grpSpPr>
        <p:grpSp>
          <p:nvGrpSpPr>
            <p:cNvPr id="3" name="Group 2"/>
            <p:cNvGrpSpPr/>
            <p:nvPr/>
          </p:nvGrpSpPr>
          <p:grpSpPr>
            <a:xfrm>
              <a:off x="3471859" y="2336520"/>
              <a:ext cx="2457451" cy="962457"/>
              <a:chOff x="3471859" y="2336520"/>
              <a:chExt cx="2457451" cy="96245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471859" y="2336520"/>
                <a:ext cx="2352675" cy="9624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90910" y="2375647"/>
                <a:ext cx="2438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Mineralization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-Bone Mineral Density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-Bone Mineral Content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5"/>
            <a:stretch/>
          </p:blipFill>
          <p:spPr bwMode="auto">
            <a:xfrm>
              <a:off x="3552821" y="3360687"/>
              <a:ext cx="2190749" cy="1335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710" y="0"/>
            <a:ext cx="6511290" cy="9144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tx2"/>
                </a:solidFill>
              </a:rPr>
              <a:t>Why Study Bone Structure?...or, What Makes a Bone Strong?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336520"/>
            <a:ext cx="2362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2422968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Mechanical Loading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-Gait Analysis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-Muscle Forces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3277" y="2336520"/>
            <a:ext cx="2286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92" y="240507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Mechanical Properties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-Strength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-Toughness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3" descr="Untitled-1.jpg"/>
          <p:cNvPicPr>
            <a:picLocks noChangeAspect="1"/>
          </p:cNvPicPr>
          <p:nvPr/>
        </p:nvPicPr>
        <p:blipFill>
          <a:blip r:embed="rId5" cstate="print"/>
          <a:srcRect l="54667" r="1880" b="62264"/>
          <a:stretch>
            <a:fillRect/>
          </a:stretch>
        </p:blipFill>
        <p:spPr>
          <a:xfrm>
            <a:off x="34290" y="3631920"/>
            <a:ext cx="2480310" cy="1600200"/>
          </a:xfrm>
          <a:prstGeom prst="rect">
            <a:avLst/>
          </a:prstGeom>
        </p:spPr>
      </p:pic>
      <p:pic>
        <p:nvPicPr>
          <p:cNvPr id="11" name="Content Placeholder 3" descr="Untitled-1.jpg"/>
          <p:cNvPicPr>
            <a:picLocks noChangeAspect="1"/>
          </p:cNvPicPr>
          <p:nvPr/>
        </p:nvPicPr>
        <p:blipFill>
          <a:blip r:embed="rId5" cstate="print"/>
          <a:srcRect l="28034" r="45333" b="62264"/>
          <a:stretch>
            <a:fillRect/>
          </a:stretch>
        </p:blipFill>
        <p:spPr>
          <a:xfrm>
            <a:off x="6429565" y="3485195"/>
            <a:ext cx="1422919" cy="1497809"/>
          </a:xfrm>
          <a:prstGeom prst="rect">
            <a:avLst/>
          </a:prstGeom>
        </p:spPr>
      </p:pic>
      <p:pic>
        <p:nvPicPr>
          <p:cNvPr id="12" name="Content Placeholder 3" descr="Untitled-1.jpg"/>
          <p:cNvPicPr>
            <a:picLocks noChangeAspect="1"/>
          </p:cNvPicPr>
          <p:nvPr/>
        </p:nvPicPr>
        <p:blipFill>
          <a:blip r:embed="rId6" cstate="print"/>
          <a:srcRect l="25231" t="41510" r="48137" b="15094"/>
          <a:stretch>
            <a:fillRect/>
          </a:stretch>
        </p:blipFill>
        <p:spPr>
          <a:xfrm>
            <a:off x="7852484" y="3479520"/>
            <a:ext cx="1212512" cy="146777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967411" y="2688379"/>
            <a:ext cx="661989" cy="356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633974" y="2722748"/>
            <a:ext cx="776342" cy="356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1" name="Group 2050"/>
          <p:cNvGrpSpPr/>
          <p:nvPr/>
        </p:nvGrpSpPr>
        <p:grpSpPr>
          <a:xfrm>
            <a:off x="2792773" y="1646227"/>
            <a:ext cx="3717607" cy="2498619"/>
            <a:chOff x="2792773" y="1646227"/>
            <a:chExt cx="3717607" cy="2498619"/>
          </a:xfrm>
        </p:grpSpPr>
        <p:sp>
          <p:nvSpPr>
            <p:cNvPr id="13" name="Right Arrow 12"/>
            <p:cNvSpPr/>
            <p:nvPr/>
          </p:nvSpPr>
          <p:spPr>
            <a:xfrm rot="18151711">
              <a:off x="2395188" y="2043812"/>
              <a:ext cx="1133281" cy="33811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 rot="3279587">
              <a:off x="2440055" y="3401826"/>
              <a:ext cx="1115579" cy="37046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2853277">
              <a:off x="5866410" y="2062167"/>
              <a:ext cx="917478" cy="37046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/>
            <p:cNvSpPr/>
            <p:nvPr/>
          </p:nvSpPr>
          <p:spPr>
            <a:xfrm rot="18663608">
              <a:off x="5823318" y="3202472"/>
              <a:ext cx="969348" cy="37046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-0.1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1.94444E-6 0.2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9144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Why Study Bone Structure?</a:t>
            </a:r>
            <a:endParaRPr lang="en-US" sz="44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836898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Rat bone: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Matsumoto 2005 &amp; 2007: Disuse causes decrease in porosity and connectivity without corresponding decrease in BMD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Human bone:</a:t>
            </a:r>
          </a:p>
          <a:p>
            <a:pPr lvl="1"/>
            <a:r>
              <a:rPr lang="en-US" dirty="0" smtClean="0">
                <a:cs typeface="Calibri" pitchFamily="34" charset="0"/>
              </a:rPr>
              <a:t>Chen 2010: Cortical porosity and canal diameter increase with advanced aging</a:t>
            </a:r>
          </a:p>
          <a:p>
            <a:pPr lvl="1"/>
            <a:r>
              <a:rPr lang="en-US" dirty="0" smtClean="0">
                <a:cs typeface="Calibri" pitchFamily="34" charset="0"/>
              </a:rPr>
              <a:t>Barth 1992: Cortical porosity and canal diameter higher in women with hip fracture</a:t>
            </a:r>
            <a:endParaRPr lang="en-US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Snyder 1992: Bone density only moderately correlated with strength!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37320" r="242" b="32598"/>
          <a:stretch/>
        </p:blipFill>
        <p:spPr bwMode="auto">
          <a:xfrm>
            <a:off x="5181600" y="1295400"/>
            <a:ext cx="383677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0" b="50000"/>
          <a:stretch/>
        </p:blipFill>
        <p:spPr bwMode="auto">
          <a:xfrm>
            <a:off x="4989298" y="3770531"/>
            <a:ext cx="4048125" cy="202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926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Healthy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34225" y="928211"/>
            <a:ext cx="188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Disuse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89298" y="34011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62-yo male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037173" y="34011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92-yo male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3124200"/>
            <a:ext cx="383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Matsumoto et al 2007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89298" y="5792000"/>
            <a:ext cx="402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Chen et al 2010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7046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10668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Osteogenesis imperfecta (OI)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5176584" cy="5078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Mechanical Loading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Graf 2009: Increased double support, decreased ankle ROM and push-off power</a:t>
            </a:r>
          </a:p>
          <a:p>
            <a:pPr lvl="0"/>
            <a:endParaRPr lang="en-US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Mechanical Properties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Fan 2007, Albert 2012: Increased modulus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Bone </a:t>
            </a:r>
            <a:r>
              <a:rPr lang="en-US" dirty="0" smtClean="0">
                <a:latin typeface="+mj-lt"/>
                <a:cs typeface="Calibri" pitchFamily="34" charset="0"/>
              </a:rPr>
              <a:t>Mineralization &amp;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Microstructure</a:t>
            </a:r>
          </a:p>
          <a:p>
            <a:pPr lvl="1"/>
            <a:r>
              <a:rPr lang="en-US" dirty="0" err="1" smtClean="0">
                <a:latin typeface="+mj-lt"/>
                <a:cs typeface="Calibri" pitchFamily="34" charset="0"/>
              </a:rPr>
              <a:t>Boyde</a:t>
            </a:r>
            <a:r>
              <a:rPr lang="en-US" dirty="0" smtClean="0">
                <a:latin typeface="+mj-lt"/>
                <a:cs typeface="Calibri" pitchFamily="34" charset="0"/>
              </a:rPr>
              <a:t> 1999: Increased mineralization density for all OI Types compared to controls</a:t>
            </a:r>
            <a:endParaRPr lang="en-US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Rauch 2000: Decreased cortical </a:t>
            </a:r>
            <a:r>
              <a:rPr lang="en-US" dirty="0" smtClean="0">
                <a:latin typeface="+mj-lt"/>
                <a:cs typeface="Calibri" pitchFamily="34" charset="0"/>
              </a:rPr>
              <a:t>thickness (</a:t>
            </a:r>
            <a:r>
              <a:rPr lang="en-US" dirty="0" err="1" smtClean="0">
                <a:latin typeface="+mj-lt"/>
                <a:cs typeface="Calibri" pitchFamily="34" charset="0"/>
              </a:rPr>
              <a:t>Ct.Th</a:t>
            </a:r>
            <a:r>
              <a:rPr lang="en-US" dirty="0" smtClean="0">
                <a:latin typeface="+mj-lt"/>
                <a:cs typeface="Calibri" pitchFamily="34" charset="0"/>
              </a:rPr>
              <a:t>)</a:t>
            </a:r>
            <a:endParaRPr lang="en-US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984" y="1889552"/>
            <a:ext cx="3662616" cy="177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 b="76798"/>
          <a:stretch>
            <a:fillRect/>
          </a:stretch>
        </p:blipFill>
        <p:spPr bwMode="auto">
          <a:xfrm>
            <a:off x="6019800" y="3992308"/>
            <a:ext cx="1337950" cy="9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t="26355" b="52036"/>
          <a:stretch>
            <a:fillRect/>
          </a:stretch>
        </p:blipFill>
        <p:spPr bwMode="auto">
          <a:xfrm>
            <a:off x="7391400" y="3992308"/>
            <a:ext cx="1436571" cy="9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t="51576" b="26355"/>
          <a:stretch>
            <a:fillRect/>
          </a:stretch>
        </p:blipFill>
        <p:spPr bwMode="auto">
          <a:xfrm>
            <a:off x="6019800" y="4952487"/>
            <a:ext cx="1337951" cy="9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t="76798" b="3136"/>
          <a:stretch>
            <a:fillRect/>
          </a:stretch>
        </p:blipFill>
        <p:spPr bwMode="auto">
          <a:xfrm>
            <a:off x="7391400" y="4950022"/>
            <a:ext cx="1436570" cy="88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019800" y="39923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39923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19800" y="498290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91400" y="498290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28985" y="3676410"/>
            <a:ext cx="3662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Albert et al 2012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019801" y="5792000"/>
            <a:ext cx="2808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Rauch et al 2000</a:t>
            </a:r>
            <a:endParaRPr lang="en-US" sz="1200" i="1" dirty="0"/>
          </a:p>
        </p:txBody>
      </p:sp>
      <p:cxnSp>
        <p:nvCxnSpPr>
          <p:cNvPr id="15360" name="Straight Connector 15359"/>
          <p:cNvCxnSpPr/>
          <p:nvPr/>
        </p:nvCxnSpPr>
        <p:spPr>
          <a:xfrm flipV="1">
            <a:off x="6391275" y="4387250"/>
            <a:ext cx="38100" cy="26695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115052" y="4363869"/>
            <a:ext cx="38100" cy="26695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6" name="Straight Arrow Connector 15365"/>
          <p:cNvCxnSpPr/>
          <p:nvPr/>
        </p:nvCxnSpPr>
        <p:spPr>
          <a:xfrm>
            <a:off x="6134102" y="4497346"/>
            <a:ext cx="266698" cy="23381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94732">
            <a:off x="5867399" y="458899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Ct.Th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466743" y="2469698"/>
            <a:ext cx="15405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cs typeface="Calibri" pitchFamily="34" charset="0"/>
              </a:rPr>
              <a:t>Solid material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Cortical bone</a:t>
            </a:r>
          </a:p>
          <a:p>
            <a:pPr algn="ctr"/>
            <a:r>
              <a:rPr lang="en-US" sz="1400" i="1" dirty="0" smtClean="0">
                <a:cs typeface="Calibri" pitchFamily="34" charset="0"/>
              </a:rPr>
              <a:t>(&gt;3000 µm)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1745" y="2726959"/>
            <a:ext cx="2053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cs typeface="Calibri" pitchFamily="34" charset="0"/>
              </a:rPr>
              <a:t> </a:t>
            </a:r>
            <a:r>
              <a:rPr lang="en-US" sz="1700" b="1" dirty="0" smtClean="0">
                <a:cs typeface="Calibri" pitchFamily="34" charset="0"/>
              </a:rPr>
              <a:t>Osteons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Lamellae + vasculature</a:t>
            </a:r>
          </a:p>
          <a:p>
            <a:pPr algn="ctr"/>
            <a:r>
              <a:rPr lang="en-US" sz="1400" i="1" dirty="0" smtClean="0">
                <a:cs typeface="Calibri" pitchFamily="34" charset="0"/>
              </a:rPr>
              <a:t>(100-300 µm)</a:t>
            </a:r>
            <a:endParaRPr lang="en-US" sz="1400" i="1" dirty="0"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0"/>
            <a:ext cx="6629400" cy="990600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2"/>
                </a:solidFill>
              </a:rPr>
              <a:t>Cortical bone hierarchical structure</a:t>
            </a:r>
            <a:endParaRPr lang="en-US" sz="34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42" y="2470846"/>
            <a:ext cx="1673108" cy="2712316"/>
          </a:xfrm>
          <a:prstGeom prst="rect">
            <a:avLst/>
          </a:prstGeom>
        </p:spPr>
      </p:pic>
      <p:pic>
        <p:nvPicPr>
          <p:cNvPr id="7" name="Picture 3" descr="C:\Users\JRJameson\Google Drive\my papers and abstracts\ALS User Mtg\V37C_oste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00" y="3473124"/>
            <a:ext cx="1167154" cy="10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st1_cort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2" t="23843" r="26448" b="21940"/>
          <a:stretch/>
        </p:blipFill>
        <p:spPr bwMode="auto">
          <a:xfrm>
            <a:off x="5542351" y="3473124"/>
            <a:ext cx="1423471" cy="93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4771" y="3472710"/>
            <a:ext cx="1499062" cy="495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9" y="2790345"/>
            <a:ext cx="637941" cy="186066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96088" y="2910595"/>
            <a:ext cx="1315512" cy="1449655"/>
            <a:chOff x="3555299" y="17681896"/>
            <a:chExt cx="1649904" cy="2077880"/>
          </a:xfrm>
        </p:grpSpPr>
        <p:grpSp>
          <p:nvGrpSpPr>
            <p:cNvPr id="37" name="Group 36"/>
            <p:cNvGrpSpPr/>
            <p:nvPr/>
          </p:nvGrpSpPr>
          <p:grpSpPr>
            <a:xfrm>
              <a:off x="3648313" y="17681896"/>
              <a:ext cx="1159076" cy="1649904"/>
              <a:chOff x="3648313" y="17681896"/>
              <a:chExt cx="1159076" cy="1649904"/>
            </a:xfrm>
          </p:grpSpPr>
          <p:sp>
            <p:nvSpPr>
              <p:cNvPr id="48" name="Can 47"/>
              <p:cNvSpPr/>
              <p:nvPr/>
            </p:nvSpPr>
            <p:spPr>
              <a:xfrm rot="19800000">
                <a:off x="3648313" y="18148168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an 48"/>
              <p:cNvSpPr/>
              <p:nvPr/>
            </p:nvSpPr>
            <p:spPr>
              <a:xfrm rot="19800000">
                <a:off x="3929302" y="17996770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an 49"/>
              <p:cNvSpPr/>
              <p:nvPr/>
            </p:nvSpPr>
            <p:spPr>
              <a:xfrm rot="19800000">
                <a:off x="4210634" y="17840720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an 50"/>
              <p:cNvSpPr/>
              <p:nvPr/>
            </p:nvSpPr>
            <p:spPr>
              <a:xfrm rot="19800000">
                <a:off x="4499670" y="17681896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536375">
              <a:off x="3672630" y="18006919"/>
              <a:ext cx="1159076" cy="1649904"/>
              <a:chOff x="3648313" y="17681896"/>
              <a:chExt cx="1159076" cy="1649904"/>
            </a:xfrm>
          </p:grpSpPr>
          <p:sp>
            <p:nvSpPr>
              <p:cNvPr id="44" name="Can 43"/>
              <p:cNvSpPr/>
              <p:nvPr/>
            </p:nvSpPr>
            <p:spPr>
              <a:xfrm rot="19800000">
                <a:off x="3648313" y="18148168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an 44"/>
              <p:cNvSpPr/>
              <p:nvPr/>
            </p:nvSpPr>
            <p:spPr>
              <a:xfrm rot="19800000">
                <a:off x="3929302" y="17996770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an 45"/>
              <p:cNvSpPr/>
              <p:nvPr/>
            </p:nvSpPr>
            <p:spPr>
              <a:xfrm rot="19800000">
                <a:off x="4210634" y="17840720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an 46"/>
              <p:cNvSpPr/>
              <p:nvPr/>
            </p:nvSpPr>
            <p:spPr>
              <a:xfrm rot="19800000">
                <a:off x="4499670" y="17681896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2772964">
              <a:off x="3800713" y="18355286"/>
              <a:ext cx="1159076" cy="1649904"/>
              <a:chOff x="3648313" y="17681896"/>
              <a:chExt cx="1159076" cy="1649904"/>
            </a:xfrm>
          </p:grpSpPr>
          <p:sp>
            <p:nvSpPr>
              <p:cNvPr id="40" name="Can 39"/>
              <p:cNvSpPr/>
              <p:nvPr/>
            </p:nvSpPr>
            <p:spPr>
              <a:xfrm rot="19800000">
                <a:off x="3648313" y="18148168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an 40"/>
              <p:cNvSpPr/>
              <p:nvPr/>
            </p:nvSpPr>
            <p:spPr>
              <a:xfrm rot="19800000">
                <a:off x="3929302" y="17996770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an 41"/>
              <p:cNvSpPr/>
              <p:nvPr/>
            </p:nvSpPr>
            <p:spPr>
              <a:xfrm rot="19800000">
                <a:off x="4210634" y="17840720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an 42"/>
              <p:cNvSpPr/>
              <p:nvPr/>
            </p:nvSpPr>
            <p:spPr>
              <a:xfrm rot="19800000">
                <a:off x="4499670" y="17681896"/>
                <a:ext cx="307719" cy="118363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3" name="Straight Connector 12"/>
          <p:cNvCxnSpPr>
            <a:stCxn id="25" idx="1"/>
          </p:cNvCxnSpPr>
          <p:nvPr/>
        </p:nvCxnSpPr>
        <p:spPr>
          <a:xfrm flipH="1" flipV="1">
            <a:off x="636727" y="2912240"/>
            <a:ext cx="797309" cy="7352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5" idx="1"/>
          </p:cNvCxnSpPr>
          <p:nvPr/>
        </p:nvCxnSpPr>
        <p:spPr>
          <a:xfrm flipH="1">
            <a:off x="674028" y="3647467"/>
            <a:ext cx="760007" cy="8803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900010" y="2710764"/>
            <a:ext cx="730489" cy="9965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4" idx="1"/>
          </p:cNvCxnSpPr>
          <p:nvPr/>
        </p:nvCxnSpPr>
        <p:spPr>
          <a:xfrm flipH="1">
            <a:off x="1893291" y="3707334"/>
            <a:ext cx="730489" cy="10207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3552123" y="3917320"/>
            <a:ext cx="446838" cy="18568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5225685" y="3370195"/>
            <a:ext cx="805434" cy="5918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225685" y="3962065"/>
            <a:ext cx="805437" cy="5912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623779" y="3685184"/>
            <a:ext cx="61668" cy="4430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34036" y="3625317"/>
            <a:ext cx="61668" cy="4430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7015876" y="3837330"/>
            <a:ext cx="304752" cy="1599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73021" y="1747016"/>
            <a:ext cx="121155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cs typeface="Calibri" pitchFamily="34" charset="0"/>
              </a:rPr>
              <a:t>Collagen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Mineralized triple helices</a:t>
            </a:r>
          </a:p>
          <a:p>
            <a:pPr algn="ctr"/>
            <a:r>
              <a:rPr lang="en-US" sz="1400" i="1" dirty="0" smtClean="0">
                <a:cs typeface="Calibri" pitchFamily="34" charset="0"/>
              </a:rPr>
              <a:t>(&lt;1 µm)</a:t>
            </a:r>
            <a:endParaRPr lang="en-US" sz="1400" i="1" dirty="0"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5800" y="1562273"/>
            <a:ext cx="195052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cs typeface="Calibri" pitchFamily="34" charset="0"/>
              </a:rPr>
              <a:t>Fibrils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Staggered 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bundles of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 molecules</a:t>
            </a:r>
          </a:p>
          <a:p>
            <a:pPr algn="ctr"/>
            <a:r>
              <a:rPr lang="en-US" sz="1400" i="1" dirty="0">
                <a:cs typeface="Calibri" pitchFamily="34" charset="0"/>
              </a:rPr>
              <a:t>(~1 µm)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3600" y="1726685"/>
            <a:ext cx="180592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cs typeface="Calibri" pitchFamily="34" charset="0"/>
              </a:rPr>
              <a:t>Fiber arrays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“Plies” at different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orientations</a:t>
            </a:r>
          </a:p>
          <a:p>
            <a:pPr algn="ctr"/>
            <a:r>
              <a:rPr lang="en-US" sz="1400" i="1" dirty="0" smtClean="0">
                <a:cs typeface="Calibri" pitchFamily="34" charset="0"/>
              </a:rPr>
              <a:t>(~5-20 µm)</a:t>
            </a:r>
            <a:endParaRPr lang="en-US" sz="1400" i="1" dirty="0"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29835" y="3950244"/>
            <a:ext cx="61668" cy="4430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465940" y="1874987"/>
            <a:ext cx="154051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cs typeface="Calibri" pitchFamily="34" charset="0"/>
              </a:rPr>
              <a:t>Whole bone</a:t>
            </a:r>
          </a:p>
          <a:p>
            <a:pPr algn="ctr"/>
            <a:r>
              <a:rPr lang="en-US" sz="1400" dirty="0" smtClean="0">
                <a:cs typeface="Calibri" pitchFamily="34" charset="0"/>
              </a:rPr>
              <a:t>Femur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66743" y="1219200"/>
            <a:ext cx="0" cy="4572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5628403" y="1219200"/>
            <a:ext cx="2750104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flipH="1">
            <a:off x="685799" y="1219200"/>
            <a:ext cx="4621294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914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Advanced Light Source – Berkeley, CA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066800"/>
            <a:ext cx="42672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User facility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Electrons accelerated to 99.9999996% speed of light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Electromagnets force electrons into circular path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Advantages: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Better contrast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Resolution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Composition analysis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 l="24584" t="18518" r="43333" b="25185"/>
          <a:stretch>
            <a:fillRect/>
          </a:stretch>
        </p:blipFill>
        <p:spPr bwMode="auto">
          <a:xfrm>
            <a:off x="657783" y="914400"/>
            <a:ext cx="177566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LSvid_synchrotron_r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19400"/>
            <a:ext cx="4876800" cy="272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9144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Sample prep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Surgical removal (fresh frozen)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Machining into beams</a:t>
            </a:r>
          </a:p>
          <a:p>
            <a:pPr lvl="1"/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81200" y="1600200"/>
          <a:ext cx="5266261" cy="2286000"/>
        </p:xfrm>
        <a:graphic>
          <a:graphicData uri="http://schemas.openxmlformats.org/drawingml/2006/table">
            <a:tbl>
              <a:tblPr/>
              <a:tblGrid>
                <a:gridCol w="1930398"/>
                <a:gridCol w="406400"/>
                <a:gridCol w="1303865"/>
                <a:gridCol w="1625598"/>
              </a:tblGrid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Drug History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OI (N=10)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Mid-diaphysis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Bisphosphonates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Type I (n=3)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Femur (n=4)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Pamidronate</a:t>
                      </a:r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(n=6)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Type III (n=5)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Tibia (n=5)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Alendronate (n=1)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Type IV (n=2)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Humerus</a:t>
                      </a:r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(n=1)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None (n=3)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Control (N=8)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Diaphysis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Healthy Pediatric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Femur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Fig 2.jpg"/>
          <p:cNvPicPr>
            <a:picLocks noChangeAspect="1"/>
          </p:cNvPicPr>
          <p:nvPr/>
        </p:nvPicPr>
        <p:blipFill>
          <a:blip r:embed="rId2" cstate="print"/>
          <a:srcRect l="23262" t="52137" r="42573"/>
          <a:stretch>
            <a:fillRect/>
          </a:stretch>
        </p:blipFill>
        <p:spPr>
          <a:xfrm>
            <a:off x="4724400" y="4442377"/>
            <a:ext cx="1600200" cy="1558456"/>
          </a:xfrm>
          <a:prstGeom prst="rect">
            <a:avLst/>
          </a:prstGeom>
        </p:spPr>
      </p:pic>
      <p:pic>
        <p:nvPicPr>
          <p:cNvPr id="15" name="Picture 14" descr="OI-V01a-b-1.JPG"/>
          <p:cNvPicPr>
            <a:picLocks noChangeAspect="1"/>
          </p:cNvPicPr>
          <p:nvPr/>
        </p:nvPicPr>
        <p:blipFill>
          <a:blip r:embed="rId3" cstate="print"/>
          <a:srcRect l="17203" t="44711" r="24448" b="19336"/>
          <a:stretch>
            <a:fillRect/>
          </a:stretch>
        </p:blipFill>
        <p:spPr bwMode="auto">
          <a:xfrm>
            <a:off x="1295400" y="4688205"/>
            <a:ext cx="230918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>
            <a:off x="3775494" y="5069205"/>
            <a:ext cx="76918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33001" y="4936539"/>
            <a:ext cx="2710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OI: ~1 x 0.6 x 5mm</a:t>
            </a:r>
          </a:p>
          <a:p>
            <a:r>
              <a:rPr lang="en-US" dirty="0" smtClean="0"/>
              <a:t>Control: ~1 x 0.2 x 10mm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lthy_360r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926" y="2057401"/>
            <a:ext cx="2105686" cy="2095500"/>
          </a:xfrm>
          <a:prstGeom prst="rect">
            <a:avLst/>
          </a:prstGeom>
        </p:spPr>
      </p:pic>
      <p:pic>
        <p:nvPicPr>
          <p:cNvPr id="3" name="Moderate_360ro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90800" y="2066926"/>
            <a:ext cx="2133600" cy="2133600"/>
          </a:xfrm>
          <a:prstGeom prst="rect">
            <a:avLst/>
          </a:prstGeom>
        </p:spPr>
      </p:pic>
      <p:pic>
        <p:nvPicPr>
          <p:cNvPr id="4" name="Severe_360rot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52975" y="2057402"/>
            <a:ext cx="2143124" cy="2143124"/>
          </a:xfrm>
          <a:prstGeom prst="rect">
            <a:avLst/>
          </a:prstGeom>
        </p:spPr>
      </p:pic>
      <p:pic>
        <p:nvPicPr>
          <p:cNvPr id="5" name="Mild_360rot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95527" y="2057400"/>
            <a:ext cx="2143126" cy="214312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52400" y="1676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cs typeface="Calibri" pitchFamily="34" charset="0"/>
              </a:rPr>
              <a:t>Healthy Pediatric</a:t>
            </a:r>
            <a:endParaRPr lang="en-US" b="1" i="1" dirty="0">
              <a:cs typeface="Calibri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990600"/>
          </a:xfrm>
        </p:spPr>
        <p:txBody>
          <a:bodyPr/>
          <a:lstStyle/>
          <a:p>
            <a:r>
              <a:rPr lang="en-US" sz="4500" b="1" dirty="0" smtClean="0">
                <a:solidFill>
                  <a:schemeClr val="tx2"/>
                </a:solidFill>
              </a:rPr>
              <a:t>Healthy Pediatric vs. OI</a:t>
            </a:r>
            <a:endParaRPr lang="en-US" sz="4500" b="1" dirty="0">
              <a:solidFill>
                <a:schemeClr val="tx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2057400"/>
            <a:ext cx="8839200" cy="2133600"/>
            <a:chOff x="152400" y="2057400"/>
            <a:chExt cx="8839200" cy="2133600"/>
          </a:xfrm>
        </p:grpSpPr>
        <p:pic>
          <p:nvPicPr>
            <p:cNvPr id="37" name="Picture 36" descr="H-17_snapshot.tif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2400" y="2057400"/>
              <a:ext cx="2133600" cy="2133600"/>
            </a:xfrm>
            <a:prstGeom prst="rect">
              <a:avLst/>
            </a:prstGeom>
          </p:spPr>
        </p:pic>
        <p:pic>
          <p:nvPicPr>
            <p:cNvPr id="38" name="Picture 37" descr="S-20-L2_snapshot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58000" y="2057400"/>
              <a:ext cx="2133600" cy="2133600"/>
            </a:xfrm>
            <a:prstGeom prst="rect">
              <a:avLst/>
            </a:prstGeom>
          </p:spPr>
        </p:pic>
        <p:pic>
          <p:nvPicPr>
            <p:cNvPr id="39" name="Picture 38" descr="s21-1-5-snapshot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24400" y="2057400"/>
              <a:ext cx="2133600" cy="2133600"/>
            </a:xfrm>
            <a:prstGeom prst="rect">
              <a:avLst/>
            </a:prstGeom>
          </p:spPr>
        </p:pic>
        <p:pic>
          <p:nvPicPr>
            <p:cNvPr id="41" name="Picture 40" descr="v42_l3-snapshot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90800" y="2057400"/>
              <a:ext cx="2133600" cy="2133600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6705600" y="1676400"/>
            <a:ext cx="224732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cs typeface="Calibri" pitchFamily="34" charset="0"/>
              </a:rPr>
              <a:t>Type I - Mild</a:t>
            </a:r>
            <a:endParaRPr lang="en-US" i="1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200" y="1676400"/>
            <a:ext cx="224732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cs typeface="Calibri" pitchFamily="34" charset="0"/>
              </a:rPr>
              <a:t>Type III - Severe</a:t>
            </a:r>
            <a:endParaRPr lang="en-US" i="1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90800" y="1676400"/>
            <a:ext cx="224732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cs typeface="Calibri" pitchFamily="34" charset="0"/>
              </a:rPr>
              <a:t>Type IV - Moderate</a:t>
            </a:r>
            <a:endParaRPr lang="en-US" i="1" dirty="0">
              <a:solidFill>
                <a:srgbClr val="FF0000"/>
              </a:solidFill>
              <a:cs typeface="Calibri" pitchFamily="34" charset="0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184970"/>
              </p:ext>
            </p:extLst>
          </p:nvPr>
        </p:nvGraphicFramePr>
        <p:xfrm>
          <a:off x="2209799" y="4267202"/>
          <a:ext cx="4937125" cy="1600198"/>
        </p:xfrm>
        <a:graphic>
          <a:graphicData uri="http://schemas.openxmlformats.org/drawingml/2006/table">
            <a:tbl>
              <a:tblPr/>
              <a:tblGrid>
                <a:gridCol w="1609725"/>
                <a:gridCol w="1590675"/>
                <a:gridCol w="501650"/>
                <a:gridCol w="1235075"/>
              </a:tblGrid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Healthy Pediatric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OI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Significance?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Ca.V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/TV (%)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3.4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 &lt; 0.05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209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Ca.S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/TV (mm</a:t>
                      </a:r>
                      <a:r>
                        <a:rPr lang="en-US" sz="15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-1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6.0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n.s.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Ca.Dm (mm)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0.041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0.128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 &lt; 0.001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Ca.Sp (mm)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n.s</a:t>
                      </a:r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9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Ca.ConnD (mm</a:t>
                      </a:r>
                      <a:r>
                        <a:rPr lang="en-US" sz="1500" b="1" i="0" u="none" strike="noStrike" baseline="30000">
                          <a:solidFill>
                            <a:srgbClr val="000000"/>
                          </a:solidFill>
                          <a:latin typeface="+mn-lt"/>
                        </a:rPr>
                        <a:t>-3</a:t>
                      </a: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 &lt; 0.05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3098320" y="1219200"/>
            <a:ext cx="535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cs typeface="Calibri" pitchFamily="34" charset="0"/>
              </a:rPr>
              <a:t>Increasing porosity (</a:t>
            </a:r>
            <a:r>
              <a:rPr lang="en-US" b="1" i="1" dirty="0" err="1" smtClean="0">
                <a:cs typeface="Calibri" pitchFamily="34" charset="0"/>
              </a:rPr>
              <a:t>Ca.V</a:t>
            </a:r>
            <a:r>
              <a:rPr lang="en-US" b="1" i="1" dirty="0" smtClean="0">
                <a:cs typeface="Calibri" pitchFamily="34" charset="0"/>
              </a:rPr>
              <a:t>/TV), canal diameter (</a:t>
            </a:r>
            <a:r>
              <a:rPr lang="en-US" b="1" i="1" dirty="0" err="1" smtClean="0">
                <a:cs typeface="Calibri" pitchFamily="34" charset="0"/>
              </a:rPr>
              <a:t>Ca.Dm</a:t>
            </a:r>
            <a:r>
              <a:rPr lang="en-US" b="1" i="1" dirty="0" smtClean="0">
                <a:cs typeface="Calibri" pitchFamily="34" charset="0"/>
              </a:rPr>
              <a:t>)</a:t>
            </a:r>
            <a:endParaRPr lang="en-US" b="1" i="1" dirty="0">
              <a:cs typeface="Calibri" pitchFamily="34" charset="0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508000" y="1524000"/>
            <a:ext cx="8255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9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9906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chemeClr val="tx2"/>
                </a:solidFill>
              </a:rPr>
              <a:t>Take Home Messages</a:t>
            </a:r>
            <a:endParaRPr lang="en-US" sz="3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82040"/>
            <a:ext cx="4876800" cy="49377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Pore structure varies significantly between healthy/OI, and possibly with OI severity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Reduction in OI bone strength can (at least partially) be explained by a dramatic increase in cortical porosity and canal diameter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Strong correlation between porosity and flexural strength (R</a:t>
            </a:r>
            <a:r>
              <a:rPr lang="en-US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=0.79)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No apparent correlation between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vBMD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and flexural strength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001" t="344" r="20555" b="3326"/>
          <a:stretch>
            <a:fillRect/>
          </a:stretch>
        </p:blipFill>
        <p:spPr bwMode="auto">
          <a:xfrm>
            <a:off x="5562600" y="1082040"/>
            <a:ext cx="3287486" cy="2301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2457" t="-110" r="2418" b="2741"/>
          <a:stretch>
            <a:fillRect/>
          </a:stretch>
        </p:blipFill>
        <p:spPr bwMode="auto">
          <a:xfrm>
            <a:off x="5561676" y="3505200"/>
            <a:ext cx="3277524" cy="2425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4619</TotalTime>
  <Words>1129</Words>
  <Application>Microsoft Office PowerPoint</Application>
  <PresentationFormat>On-screen Show (4:3)</PresentationFormat>
  <Paragraphs>230</Paragraphs>
  <Slides>13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Update on R1-A: Quantitative 3-D Analysis of the Canal Network in Pediatric OI Bone</vt:lpstr>
      <vt:lpstr>Why Study Bone Structure?...or, What Makes a Bone Strong?</vt:lpstr>
      <vt:lpstr>Why Study Bone Structure?</vt:lpstr>
      <vt:lpstr>Osteogenesis imperfecta (OI)</vt:lpstr>
      <vt:lpstr>Cortical bone hierarchical structure</vt:lpstr>
      <vt:lpstr>Advanced Light Source – Berkeley, CA</vt:lpstr>
      <vt:lpstr>Sample prep</vt:lpstr>
      <vt:lpstr>Healthy Pediatric vs. OI</vt:lpstr>
      <vt:lpstr>Take Home Messages</vt:lpstr>
      <vt:lpstr>Future work:  Quantifying crack resistance</vt:lpstr>
      <vt:lpstr>Other future applications</vt:lpstr>
      <vt:lpstr>References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R. Jameson</dc:creator>
  <cp:lastModifiedBy>Gerald F. Harris</cp:lastModifiedBy>
  <cp:revision>207</cp:revision>
  <dcterms:created xsi:type="dcterms:W3CDTF">2012-10-05T22:01:31Z</dcterms:created>
  <dcterms:modified xsi:type="dcterms:W3CDTF">2013-01-24T15:07:10Z</dcterms:modified>
</cp:coreProperties>
</file>