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386" r:id="rId3"/>
    <p:sldId id="387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</p:sldIdLst>
  <p:sldSz cx="9144000" cy="6858000" type="screen4x3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napToObjects="1">
      <p:cViewPr>
        <p:scale>
          <a:sx n="81" d="100"/>
          <a:sy n="81" d="100"/>
        </p:scale>
        <p:origin x="-7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8C989-2286-4035-947F-813BFE743C2A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6F8A2-5507-4319-B307-0DF3BC131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72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863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BCB37-0578-4543-9FDE-0EFD2395155A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3" y="4422775"/>
            <a:ext cx="561975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466D1-57D0-4A92-97C6-A9F132B84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9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2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82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6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2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8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2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0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2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4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EA7A2-E79B-544D-9968-2A244833F4BA}" type="datetimeFigureOut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EF0D-0877-7B41-8416-54B19CF6CE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1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1"/>
            <a:ext cx="7772400" cy="2752045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	</a:t>
            </a:r>
            <a:r>
              <a:rPr lang="en-US" sz="4800" b="1" dirty="0" smtClean="0">
                <a:solidFill>
                  <a:srgbClr val="0070C0"/>
                </a:solidFill>
              </a:rPr>
              <a:t>ANNUAL MEETING</a:t>
            </a:r>
            <a:r>
              <a:rPr lang="en-US" sz="4000" b="1" dirty="0" smtClean="0">
                <a:solidFill>
                  <a:srgbClr val="0070C0"/>
                </a:solidFill>
              </a:rPr>
              <a:t/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FFC000"/>
                </a:solidFill>
              </a:rPr>
              <a:t/>
            </a:r>
            <a:br>
              <a:rPr lang="en-US" sz="2400" dirty="0" smtClean="0">
                <a:solidFill>
                  <a:srgbClr val="FFC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RERC on Technologies for Children with Orthopedic Disabilities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NIDRR H133E100007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11628" y="4147457"/>
            <a:ext cx="7946571" cy="1371600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3000" b="1" dirty="0" smtClean="0">
                <a:solidFill>
                  <a:srgbClr val="0070C0"/>
                </a:solidFill>
              </a:rPr>
              <a:t>Program Director:  Gerald F. Harris, Ph.D., P.E.</a:t>
            </a:r>
          </a:p>
          <a:p>
            <a:r>
              <a:rPr lang="en-US" sz="3000" b="1" dirty="0" smtClean="0">
                <a:solidFill>
                  <a:srgbClr val="0070C0"/>
                </a:solidFill>
              </a:rPr>
              <a:t>Program Co-Director:  Li-Qun Zhang, Ph.D.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					</a:t>
            </a:r>
            <a:r>
              <a:rPr lang="en-US" sz="4800" b="1" dirty="0" smtClean="0">
                <a:solidFill>
                  <a:srgbClr val="FF0000"/>
                </a:solidFill>
              </a:rPr>
              <a:t>D3 Progress</a:t>
            </a:r>
            <a:r>
              <a:rPr lang="en-US" sz="2400" dirty="0" smtClean="0">
                <a:solidFill>
                  <a:srgbClr val="FFC000"/>
                </a:solidFill>
              </a:rPr>
              <a:t>		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3976" y="1417638"/>
            <a:ext cx="57607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900" dirty="0" smtClean="0"/>
              <a:t>In progress: Implementing image processing software to localize anatomy in 3D from the biplane x-ray images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progress:  IRB protocol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submitted and undergoing review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C:\Users\9049crossj\Pictures\phantom1.jpg"/>
          <p:cNvPicPr>
            <a:picLocks noChangeAspect="1" noChangeArrowheads="1"/>
          </p:cNvPicPr>
          <p:nvPr/>
        </p:nvPicPr>
        <p:blipFill>
          <a:blip r:embed="rId4"/>
          <a:srcRect t="9363" b="3659"/>
          <a:stretch>
            <a:fillRect/>
          </a:stretch>
        </p:blipFill>
        <p:spPr bwMode="auto">
          <a:xfrm>
            <a:off x="6379693" y="2430193"/>
            <a:ext cx="2307107" cy="220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					</a:t>
            </a:r>
            <a:r>
              <a:rPr lang="en-US" sz="4000" b="1" dirty="0" smtClean="0">
                <a:solidFill>
                  <a:srgbClr val="FF0000"/>
                </a:solidFill>
              </a:rPr>
              <a:t>D3 Accomplishments</a:t>
            </a:r>
            <a:r>
              <a:rPr lang="en-US" sz="2800" dirty="0" smtClean="0">
                <a:solidFill>
                  <a:srgbClr val="FFC000"/>
                </a:solidFill>
              </a:rPr>
              <a:t>	</a:t>
            </a:r>
            <a:r>
              <a:rPr lang="en-US" sz="2400" dirty="0" smtClean="0">
                <a:solidFill>
                  <a:srgbClr val="FFC000"/>
                </a:solidFill>
              </a:rPr>
              <a:t>	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Abstract accepted for 2013 SPIE Medical Imaging Conference: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J. A. Cross, B. McHenry, T.G. Schmidt, “Quantifying cross scatter in biplane fluoroscopy motion analysis systems.”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					</a:t>
            </a:r>
            <a:r>
              <a:rPr lang="en-US" sz="3600" b="1" dirty="0" smtClean="0">
                <a:solidFill>
                  <a:srgbClr val="FF0000"/>
                </a:solidFill>
              </a:rPr>
              <a:t>D3 Challenges &amp; Solutions </a:t>
            </a:r>
            <a:r>
              <a:rPr lang="en-US" sz="2800" dirty="0" smtClean="0">
                <a:solidFill>
                  <a:srgbClr val="FFC000"/>
                </a:solidFill>
              </a:rPr>
              <a:t>	</a:t>
            </a:r>
            <a:r>
              <a:rPr lang="en-US" sz="2400" dirty="0" smtClean="0">
                <a:solidFill>
                  <a:srgbClr val="FFC000"/>
                </a:solidFill>
              </a:rPr>
              <a:t>	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Challenges/Solutions</a:t>
            </a:r>
          </a:p>
          <a:p>
            <a:pPr lvl="1">
              <a:buNone/>
            </a:pPr>
            <a:r>
              <a:rPr lang="en-US" dirty="0" smtClean="0"/>
              <a:t>Challenge: Manual feature extraction for 3D localization was too time intensive and error prone to be practical. </a:t>
            </a:r>
          </a:p>
          <a:p>
            <a:pPr lvl="1">
              <a:buNone/>
            </a:pPr>
            <a:r>
              <a:rPr lang="en-US" dirty="0" smtClean="0"/>
              <a:t>Solution: We evaluated and are implementing public domain software for localization through model-based tracking.  Our attempt at using </a:t>
            </a:r>
            <a:r>
              <a:rPr lang="en-US" dirty="0" err="1" smtClean="0"/>
              <a:t>JointTrack</a:t>
            </a:r>
            <a:r>
              <a:rPr lang="en-US" dirty="0" smtClean="0"/>
              <a:t> was unsuccessful.  We are now using </a:t>
            </a:r>
            <a:r>
              <a:rPr lang="en-US" dirty="0" err="1" smtClean="0"/>
              <a:t>Autoscoper</a:t>
            </a:r>
            <a:r>
              <a:rPr lang="en-US" dirty="0" smtClean="0"/>
              <a:t> from Brown </a:t>
            </a:r>
            <a:r>
              <a:rPr lang="en-US" dirty="0" smtClean="0"/>
              <a:t>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					</a:t>
            </a:r>
            <a:r>
              <a:rPr lang="en-US" sz="4000" b="1" dirty="0" smtClean="0">
                <a:solidFill>
                  <a:srgbClr val="FF0000"/>
                </a:solidFill>
              </a:rPr>
              <a:t>D3 Opportunities</a:t>
            </a:r>
            <a:r>
              <a:rPr lang="en-US" sz="2400" b="1" dirty="0" smtClean="0">
                <a:solidFill>
                  <a:srgbClr val="FF0000"/>
                </a:solidFill>
              </a:rPr>
              <a:t>		</a:t>
            </a:r>
            <a:r>
              <a:rPr lang="en-US" sz="2400" dirty="0" smtClean="0">
                <a:solidFill>
                  <a:srgbClr val="FFC000"/>
                </a:solidFill>
              </a:rPr>
              <a:t>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0829"/>
            <a:ext cx="8229600" cy="4525963"/>
          </a:xfrm>
        </p:spPr>
        <p:txBody>
          <a:bodyPr/>
          <a:lstStyle/>
          <a:p>
            <a:r>
              <a:rPr lang="en-US" dirty="0" smtClean="0"/>
              <a:t>The image processing software we are using for localization is a conglomeration of several available software packages.  A potential opportunity is to integrate these software algorithms into one package which could be disseminated</a:t>
            </a:r>
          </a:p>
          <a:p>
            <a:r>
              <a:rPr lang="en-US" dirty="0" smtClean="0"/>
              <a:t>Follow-up motion analysis study for different </a:t>
            </a:r>
            <a:r>
              <a:rPr lang="en-US" dirty="0" smtClean="0"/>
              <a:t>shoe wear </a:t>
            </a:r>
            <a:r>
              <a:rPr lang="en-US" dirty="0" smtClean="0"/>
              <a:t>conditions using developed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					</a:t>
            </a:r>
            <a:r>
              <a:rPr lang="en-US" sz="4000" b="1" dirty="0" smtClean="0">
                <a:solidFill>
                  <a:srgbClr val="FF0000"/>
                </a:solidFill>
              </a:rPr>
              <a:t>Year 3 Plans</a:t>
            </a:r>
            <a:r>
              <a:rPr lang="en-US" sz="2400" b="1" dirty="0" smtClean="0">
                <a:solidFill>
                  <a:srgbClr val="FF0000"/>
                </a:solidFill>
              </a:rPr>
              <a:t>		</a:t>
            </a:r>
            <a:r>
              <a:rPr lang="en-US" sz="2400" dirty="0" smtClean="0">
                <a:solidFill>
                  <a:srgbClr val="FFC000"/>
                </a:solidFill>
              </a:rPr>
              <a:t>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0829"/>
            <a:ext cx="8229600" cy="4525963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Complete IRB </a:t>
            </a:r>
            <a:r>
              <a:rPr lang="en-US" smtClean="0"/>
              <a:t>approval process for </a:t>
            </a:r>
            <a:r>
              <a:rPr lang="en-US" dirty="0" smtClean="0"/>
              <a:t>normal subject trial</a:t>
            </a:r>
          </a:p>
          <a:p>
            <a:pPr lvl="0">
              <a:defRPr/>
            </a:pPr>
            <a:r>
              <a:rPr lang="en-US" dirty="0" smtClean="0"/>
              <a:t>Normal subject trial to demonstrate feasibility of kinematic and kinetic analysis in bare and shod foot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94566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D3: Biplanar Fluoroscopic System for Dynamic, </a:t>
            </a:r>
            <a:r>
              <a:rPr lang="en-US" sz="3600" b="1" i="1" dirty="0" smtClean="0">
                <a:solidFill>
                  <a:srgbClr val="FF0000"/>
                </a:solidFill>
              </a:rPr>
              <a:t>in vivo</a:t>
            </a:r>
            <a:r>
              <a:rPr lang="en-US" sz="3600" b="1" dirty="0" smtClean="0">
                <a:solidFill>
                  <a:srgbClr val="FF0000"/>
                </a:solidFill>
              </a:rPr>
              <a:t> Foot and Ankle Motion Analysis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28746"/>
            <a:ext cx="6119446" cy="88509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Taly</a:t>
            </a:r>
            <a:r>
              <a:rPr lang="en-US" b="1" dirty="0" smtClean="0"/>
              <a:t> </a:t>
            </a:r>
            <a:r>
              <a:rPr lang="en-US" b="1" dirty="0" err="1" smtClean="0"/>
              <a:t>Gilat</a:t>
            </a:r>
            <a:r>
              <a:rPr lang="en-US" b="1" dirty="0" smtClean="0"/>
              <a:t>-Schmidt, Ph.D. </a:t>
            </a:r>
            <a:r>
              <a:rPr lang="en-US" b="1" dirty="0" smtClean="0"/>
              <a:t>and</a:t>
            </a:r>
            <a:r>
              <a:rPr lang="en-US" b="1" dirty="0" smtClean="0"/>
              <a:t> Janelle Cross, M.S.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047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				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D3: Biplanar Fluoroscopic System for Dynamic, </a:t>
            </a:r>
            <a:r>
              <a:rPr lang="en-US" sz="3200" b="1" i="1" dirty="0" smtClean="0">
                <a:solidFill>
                  <a:srgbClr val="FF0000"/>
                </a:solidFill>
              </a:rPr>
              <a:t>in vivo </a:t>
            </a:r>
            <a:r>
              <a:rPr lang="en-US" sz="3200" b="1" dirty="0" smtClean="0">
                <a:solidFill>
                  <a:srgbClr val="FF0000"/>
                </a:solidFill>
              </a:rPr>
              <a:t>Foot and Ankle Motion Analysis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Subject population</a:t>
            </a:r>
          </a:p>
          <a:p>
            <a:pPr lvl="1"/>
            <a:r>
              <a:rPr lang="en-US" dirty="0" smtClean="0"/>
              <a:t> normal adults: 5</a:t>
            </a:r>
          </a:p>
          <a:p>
            <a:r>
              <a:rPr lang="en-US" dirty="0" smtClean="0"/>
              <a:t>Project goal</a:t>
            </a:r>
          </a:p>
          <a:p>
            <a:pPr lvl="1"/>
            <a:r>
              <a:rPr lang="en-US" dirty="0" smtClean="0"/>
              <a:t>Develop a biplane x-ray fluoroscopy system for analyzing </a:t>
            </a:r>
            <a:r>
              <a:rPr lang="en-US" i="1" dirty="0" smtClean="0"/>
              <a:t>in vivo</a:t>
            </a:r>
            <a:r>
              <a:rPr lang="en-US" dirty="0" smtClean="0"/>
              <a:t> motion of the bare or shod foot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			   </a:t>
            </a:r>
            <a:r>
              <a:rPr lang="en-US" sz="4000" b="1" dirty="0" smtClean="0">
                <a:solidFill>
                  <a:srgbClr val="FF0000"/>
                </a:solidFill>
              </a:rPr>
              <a:t>	D3 Specific Aims </a:t>
            </a:r>
            <a:r>
              <a:rPr lang="en-US" sz="2400" dirty="0" smtClean="0">
                <a:solidFill>
                  <a:srgbClr val="FFC000"/>
                </a:solidFill>
              </a:rPr>
              <a:t>	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 develop a prototype biplane fluoroscopy system and manual feature extraction method for in vivo studies of </a:t>
            </a:r>
            <a:r>
              <a:rPr lang="en-US" sz="3600" dirty="0" err="1" smtClean="0"/>
              <a:t>subtalar</a:t>
            </a:r>
            <a:r>
              <a:rPr lang="en-US" sz="3600" dirty="0" smtClean="0"/>
              <a:t> </a:t>
            </a:r>
            <a:r>
              <a:rPr lang="en-US" sz="3600" dirty="0" err="1" smtClean="0"/>
              <a:t>hindfoot</a:t>
            </a:r>
            <a:r>
              <a:rPr lang="en-US" sz="3600" dirty="0" smtClean="0"/>
              <a:t> kinematics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			   	</a:t>
            </a:r>
            <a:r>
              <a:rPr lang="en-US" sz="4000" b="1" dirty="0" smtClean="0">
                <a:solidFill>
                  <a:srgbClr val="FF0000"/>
                </a:solidFill>
              </a:rPr>
              <a:t>D3 Conceptual Model</a:t>
            </a:r>
            <a:r>
              <a:rPr lang="en-US" sz="2400" dirty="0" smtClean="0">
                <a:solidFill>
                  <a:srgbClr val="FFC000"/>
                </a:solidFill>
              </a:rPr>
              <a:t>	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395860" y="1834704"/>
            <a:ext cx="4225925" cy="3395662"/>
            <a:chOff x="436098" y="1824038"/>
            <a:chExt cx="4226390" cy="3395662"/>
          </a:xfrm>
        </p:grpSpPr>
        <p:sp>
          <p:nvSpPr>
            <p:cNvPr id="5" name="Text Box 27"/>
            <p:cNvSpPr txBox="1">
              <a:spLocks noChangeArrowheads="1"/>
            </p:cNvSpPr>
            <p:nvPr/>
          </p:nvSpPr>
          <p:spPr bwMode="auto">
            <a:xfrm>
              <a:off x="3462338" y="3619500"/>
              <a:ext cx="12001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Image Intensifiers</a:t>
              </a:r>
            </a:p>
          </p:txBody>
        </p: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436098" y="1824038"/>
              <a:ext cx="3270715" cy="3395662"/>
              <a:chOff x="436098" y="1824038"/>
              <a:chExt cx="3270715" cy="3395662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1880882" y="1824038"/>
                <a:ext cx="1219334" cy="3395662"/>
              </a:xfrm>
              <a:prstGeom prst="rect">
                <a:avLst/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grpSp>
            <p:nvGrpSpPr>
              <p:cNvPr id="8" name="Group 14"/>
              <p:cNvGrpSpPr>
                <a:grpSpLocks/>
              </p:cNvGrpSpPr>
              <p:nvPr/>
            </p:nvGrpSpPr>
            <p:grpSpPr bwMode="auto">
              <a:xfrm>
                <a:off x="752475" y="2657475"/>
                <a:ext cx="2954338" cy="2473325"/>
                <a:chOff x="294" y="306"/>
                <a:chExt cx="1861" cy="1558"/>
              </a:xfrm>
            </p:grpSpPr>
            <p:cxnSp>
              <p:nvCxnSpPr>
                <p:cNvPr id="21" name="Straight Connector 20"/>
                <p:cNvCxnSpPr>
                  <a:stCxn id="20" idx="3"/>
                </p:cNvCxnSpPr>
                <p:nvPr/>
              </p:nvCxnSpPr>
              <p:spPr>
                <a:xfrm rot="10800000" flipH="1">
                  <a:off x="324" y="384"/>
                  <a:ext cx="1596" cy="13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2"/>
                <p:cNvCxnSpPr/>
                <p:nvPr/>
              </p:nvCxnSpPr>
              <p:spPr>
                <a:xfrm flipV="1">
                  <a:off x="336" y="864"/>
                  <a:ext cx="1819" cy="9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ectangle 13"/>
                <p:cNvSpPr>
                  <a:spLocks noChangeArrowheads="1"/>
                </p:cNvSpPr>
                <p:nvPr/>
              </p:nvSpPr>
              <p:spPr bwMode="auto">
                <a:xfrm rot="-1309055">
                  <a:off x="2018" y="306"/>
                  <a:ext cx="97" cy="568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" name="Group 9"/>
                <p:cNvGrpSpPr>
                  <a:grpSpLocks/>
                </p:cNvGrpSpPr>
                <p:nvPr/>
              </p:nvGrpSpPr>
              <p:grpSpPr bwMode="auto">
                <a:xfrm rot="9003883">
                  <a:off x="294" y="1576"/>
                  <a:ext cx="240" cy="288"/>
                  <a:chOff x="1600200" y="4114800"/>
                  <a:chExt cx="381000" cy="457200"/>
                </a:xfrm>
              </p:grpSpPr>
              <p:sp>
                <p:nvSpPr>
                  <p:cNvPr id="25" name="Isosceles Triangle 1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638654" y="4153083"/>
                    <a:ext cx="304800" cy="38104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A6A6A6"/>
                  </a:solidFill>
                  <a:ln w="25400" algn="ctr">
                    <a:noFill/>
                    <a:miter lim="800000"/>
                    <a:headEnd/>
                    <a:tailEnd/>
                  </a:ln>
                </p:spPr>
                <p:txBody>
                  <a:bodyPr vert="eaVert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6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754710" y="4119595"/>
                    <a:ext cx="228625" cy="457200"/>
                  </a:xfrm>
                  <a:prstGeom prst="rect">
                    <a:avLst/>
                  </a:prstGeom>
                  <a:solidFill>
                    <a:srgbClr val="A6A6A6"/>
                  </a:solidFill>
                  <a:ln w="25400" algn="ctr">
                    <a:noFill/>
                    <a:miter lim="800000"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8" name="Group 15"/>
              <p:cNvGrpSpPr>
                <a:grpSpLocks/>
              </p:cNvGrpSpPr>
              <p:nvPr/>
            </p:nvGrpSpPr>
            <p:grpSpPr bwMode="auto">
              <a:xfrm rot="4376326">
                <a:off x="905669" y="2394744"/>
                <a:ext cx="2954337" cy="2473325"/>
                <a:chOff x="294" y="306"/>
                <a:chExt cx="1861" cy="1558"/>
              </a:xfrm>
            </p:grpSpPr>
            <p:cxnSp>
              <p:nvCxnSpPr>
                <p:cNvPr id="15" name="Straight Connector 14"/>
                <p:cNvCxnSpPr>
                  <a:stCxn id="20" idx="3"/>
                </p:cNvCxnSpPr>
                <p:nvPr/>
              </p:nvCxnSpPr>
              <p:spPr>
                <a:xfrm rot="10800000" flipH="1">
                  <a:off x="324" y="384"/>
                  <a:ext cx="1596" cy="13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335" y="866"/>
                  <a:ext cx="1819" cy="9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Rectangle 18"/>
                <p:cNvSpPr>
                  <a:spLocks noChangeArrowheads="1"/>
                </p:cNvSpPr>
                <p:nvPr/>
              </p:nvSpPr>
              <p:spPr bwMode="auto">
                <a:xfrm rot="-1309055">
                  <a:off x="2018" y="306"/>
                  <a:ext cx="97" cy="568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" name="Group 9"/>
                <p:cNvGrpSpPr>
                  <a:grpSpLocks/>
                </p:cNvGrpSpPr>
                <p:nvPr/>
              </p:nvGrpSpPr>
              <p:grpSpPr bwMode="auto">
                <a:xfrm rot="9003883">
                  <a:off x="294" y="1576"/>
                  <a:ext cx="240" cy="288"/>
                  <a:chOff x="1600200" y="4114800"/>
                  <a:chExt cx="381000" cy="457200"/>
                </a:xfrm>
              </p:grpSpPr>
              <p:sp>
                <p:nvSpPr>
                  <p:cNvPr id="19" name="Isosceles Triangle 1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645321" y="4154919"/>
                    <a:ext cx="304833" cy="38100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A6A6A6"/>
                  </a:solidFill>
                  <a:ln w="25400" algn="ctr">
                    <a:noFill/>
                    <a:miter lim="800000"/>
                    <a:headEnd/>
                    <a:tailEnd/>
                  </a:ln>
                </p:spPr>
                <p:txBody>
                  <a:bodyPr vert="eaVert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762045" y="4117288"/>
                    <a:ext cx="228600" cy="457250"/>
                  </a:xfrm>
                  <a:prstGeom prst="rect">
                    <a:avLst/>
                  </a:prstGeom>
                  <a:solidFill>
                    <a:srgbClr val="A6A6A6"/>
                  </a:solidFill>
                  <a:ln w="25400" algn="ctr">
                    <a:noFill/>
                    <a:miter lim="800000"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</p:grpSp>
          <p:sp>
            <p:nvSpPr>
              <p:cNvPr id="10" name="Freeform 23"/>
              <p:cNvSpPr>
                <a:spLocks/>
              </p:cNvSpPr>
              <p:nvPr/>
            </p:nvSpPr>
            <p:spPr bwMode="auto">
              <a:xfrm>
                <a:off x="2071688" y="3514725"/>
                <a:ext cx="971550" cy="685800"/>
              </a:xfrm>
              <a:custGeom>
                <a:avLst/>
                <a:gdLst>
                  <a:gd name="T0" fmla="*/ 0 w 540"/>
                  <a:gd name="T1" fmla="*/ 536993857 h 387"/>
                  <a:gd name="T2" fmla="*/ 640926073 w 540"/>
                  <a:gd name="T3" fmla="*/ 1215301455 h 387"/>
                  <a:gd name="T4" fmla="*/ 1747980035 w 540"/>
                  <a:gd name="T5" fmla="*/ 678307598 h 387"/>
                  <a:gd name="T6" fmla="*/ 611792180 w 540"/>
                  <a:gd name="T7" fmla="*/ 0 h 387"/>
                  <a:gd name="T8" fmla="*/ 0 w 540"/>
                  <a:gd name="T9" fmla="*/ 536993857 h 3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0"/>
                  <a:gd name="T16" fmla="*/ 0 h 387"/>
                  <a:gd name="T17" fmla="*/ 540 w 540"/>
                  <a:gd name="T18" fmla="*/ 387 h 3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0" h="387">
                    <a:moveTo>
                      <a:pt x="0" y="171"/>
                    </a:moveTo>
                    <a:lnTo>
                      <a:pt x="198" y="387"/>
                    </a:lnTo>
                    <a:lnTo>
                      <a:pt x="540" y="216"/>
                    </a:lnTo>
                    <a:lnTo>
                      <a:pt x="189" y="0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 Box 25"/>
              <p:cNvSpPr txBox="1">
                <a:spLocks noChangeArrowheads="1"/>
              </p:cNvSpPr>
              <p:nvPr/>
            </p:nvSpPr>
            <p:spPr bwMode="auto">
              <a:xfrm>
                <a:off x="1871663" y="1843088"/>
                <a:ext cx="1200150" cy="730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/>
                  <a:t>Walkway with force plate</a:t>
                </a:r>
              </a:p>
            </p:txBody>
          </p:sp>
          <p:sp>
            <p:nvSpPr>
              <p:cNvPr id="12" name="Text Box 26"/>
              <p:cNvSpPr txBox="1">
                <a:spLocks noChangeArrowheads="1"/>
              </p:cNvSpPr>
              <p:nvPr/>
            </p:nvSpPr>
            <p:spPr bwMode="auto">
              <a:xfrm>
                <a:off x="436098" y="3467100"/>
                <a:ext cx="87219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/>
                  <a:t>X-ray sources</a:t>
                </a:r>
              </a:p>
            </p:txBody>
          </p:sp>
          <p:sp>
            <p:nvSpPr>
              <p:cNvPr id="13" name="Arc 30"/>
              <p:cNvSpPr>
                <a:spLocks/>
              </p:cNvSpPr>
              <p:nvPr/>
            </p:nvSpPr>
            <p:spPr bwMode="auto">
              <a:xfrm flipH="1">
                <a:off x="1428750" y="3359150"/>
                <a:ext cx="214313" cy="971550"/>
              </a:xfrm>
              <a:custGeom>
                <a:avLst/>
                <a:gdLst>
                  <a:gd name="T0" fmla="*/ 0 w 21600"/>
                  <a:gd name="T1" fmla="*/ 0 h 41975"/>
                  <a:gd name="T2" fmla="*/ 7005277 w 21600"/>
                  <a:gd name="T3" fmla="*/ 520491742 h 41975"/>
                  <a:gd name="T4" fmla="*/ 0 w 21600"/>
                  <a:gd name="T5" fmla="*/ 267841063 h 4197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975"/>
                  <a:gd name="T11" fmla="*/ 21600 w 21600"/>
                  <a:gd name="T12" fmla="*/ 41975 h 419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975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0764"/>
                      <a:pt x="15816" y="38931"/>
                      <a:pt x="7171" y="41974"/>
                    </a:cubicBezTo>
                  </a:path>
                  <a:path w="21600" h="41975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0764"/>
                      <a:pt x="15816" y="38931"/>
                      <a:pt x="7171" y="4197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Text Box 31"/>
              <p:cNvSpPr txBox="1">
                <a:spLocks noChangeArrowheads="1"/>
              </p:cNvSpPr>
              <p:nvPr/>
            </p:nvSpPr>
            <p:spPr bwMode="auto">
              <a:xfrm>
                <a:off x="1443038" y="3657600"/>
                <a:ext cx="3429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i="1">
                    <a:latin typeface="Symbol" pitchFamily="18" charset="2"/>
                  </a:rPr>
                  <a:t>q</a:t>
                </a:r>
              </a:p>
            </p:txBody>
          </p:sp>
        </p:grpSp>
      </p:grp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6171060" y="2934841"/>
            <a:ext cx="1370012" cy="523220"/>
          </a:xfrm>
          <a:prstGeom prst="rect">
            <a:avLst/>
          </a:prstGeom>
          <a:solidFill>
            <a:srgbClr val="EAEAEA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3D Localization</a:t>
            </a:r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5896422" y="3734941"/>
            <a:ext cx="1828800" cy="520700"/>
          </a:xfrm>
          <a:prstGeom prst="rect">
            <a:avLst/>
          </a:prstGeom>
          <a:solidFill>
            <a:srgbClr val="EAEAEA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Milwaukee Foot Model</a:t>
            </a:r>
          </a:p>
        </p:txBody>
      </p:sp>
      <p:sp>
        <p:nvSpPr>
          <p:cNvPr id="29" name="Line 40"/>
          <p:cNvSpPr>
            <a:spLocks noChangeShapeType="1"/>
          </p:cNvSpPr>
          <p:nvPr/>
        </p:nvSpPr>
        <p:spPr bwMode="auto">
          <a:xfrm>
            <a:off x="6255197" y="2571304"/>
            <a:ext cx="350838" cy="379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42"/>
          <p:cNvSpPr>
            <a:spLocks noChangeShapeType="1"/>
          </p:cNvSpPr>
          <p:nvPr/>
        </p:nvSpPr>
        <p:spPr bwMode="auto">
          <a:xfrm>
            <a:off x="6774310" y="3453954"/>
            <a:ext cx="0" cy="271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5537647" y="2082354"/>
            <a:ext cx="1374775" cy="520700"/>
          </a:xfrm>
          <a:prstGeom prst="rect">
            <a:avLst/>
          </a:prstGeom>
          <a:solidFill>
            <a:srgbClr val="EAEAEA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Bi-plane x-ray images</a:t>
            </a:r>
          </a:p>
        </p:txBody>
      </p:sp>
      <p:sp>
        <p:nvSpPr>
          <p:cNvPr id="32" name="Line 40"/>
          <p:cNvSpPr>
            <a:spLocks noChangeShapeType="1"/>
          </p:cNvSpPr>
          <p:nvPr/>
        </p:nvSpPr>
        <p:spPr bwMode="auto">
          <a:xfrm flipH="1">
            <a:off x="6983860" y="2571304"/>
            <a:ext cx="350837" cy="379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7177535" y="2082354"/>
            <a:ext cx="1144587" cy="523875"/>
          </a:xfrm>
          <a:prstGeom prst="rect">
            <a:avLst/>
          </a:prstGeom>
          <a:solidFill>
            <a:srgbClr val="EAEAEA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3D MRI images</a:t>
            </a:r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			   	</a:t>
            </a:r>
            <a:r>
              <a:rPr lang="en-US" sz="4000" b="1" dirty="0" smtClean="0">
                <a:solidFill>
                  <a:srgbClr val="FF0000"/>
                </a:solidFill>
              </a:rPr>
              <a:t>D3 Tasks</a:t>
            </a:r>
            <a:r>
              <a:rPr lang="en-US" sz="2400" b="1" dirty="0" smtClean="0">
                <a:solidFill>
                  <a:srgbClr val="FF0000"/>
                </a:solidFill>
              </a:rPr>
              <a:t>		</a:t>
            </a:r>
            <a:r>
              <a:rPr lang="en-US" sz="2400" dirty="0" smtClean="0">
                <a:solidFill>
                  <a:srgbClr val="FFC000"/>
                </a:solidFill>
              </a:rPr>
              <a:t>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176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900" dirty="0" smtClean="0"/>
              <a:t>Perform p</a:t>
            </a: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hantom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 to </a:t>
            </a:r>
            <a:r>
              <a:rPr lang="en-US" sz="3900" dirty="0" smtClean="0"/>
              <a:t>guide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design of fluoroscopy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system</a:t>
            </a:r>
            <a:endParaRPr kumimoji="0" lang="en-US" sz="3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 biplane fluoroscopy system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900" dirty="0" smtClean="0"/>
              <a:t>Develop geometry calibration devices and software</a:t>
            </a:r>
            <a:endParaRPr kumimoji="0" lang="en-US" sz="3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900" dirty="0" smtClean="0"/>
              <a:t>Implement image processing software to localize anatomy in 3D from the biplane x-ray images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			   </a:t>
            </a:r>
            <a:r>
              <a:rPr lang="en-US" sz="4000" b="1" dirty="0" smtClean="0">
                <a:solidFill>
                  <a:srgbClr val="FF0000"/>
                </a:solidFill>
              </a:rPr>
              <a:t>	D3 Tasks</a:t>
            </a:r>
            <a:r>
              <a:rPr lang="en-US" sz="2400" b="1" dirty="0" smtClean="0">
                <a:solidFill>
                  <a:srgbClr val="FF0000"/>
                </a:solidFill>
              </a:rPr>
              <a:t>		</a:t>
            </a:r>
            <a:r>
              <a:rPr lang="en-US" sz="2400" dirty="0" smtClean="0">
                <a:solidFill>
                  <a:srgbClr val="FFC000"/>
                </a:solidFill>
              </a:rPr>
              <a:t>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176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Validate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localization accuracy with dynamic phantom study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900" dirty="0" smtClean="0"/>
              <a:t>Obtain IRB approval for normal subject trial</a:t>
            </a:r>
            <a:endParaRPr kumimoji="0" lang="en-US" sz="39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900" noProof="0" dirty="0" smtClean="0"/>
              <a:t>Normal subject trial to demonstrate feasibility of kinematic and kinetic analysis in bare and shod foot</a:t>
            </a:r>
            <a:endParaRPr kumimoji="0" lang="en-US" sz="3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0277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				</a:t>
            </a:r>
            <a:r>
              <a:rPr lang="en-US" sz="3600" b="1" dirty="0" smtClean="0">
                <a:solidFill>
                  <a:srgbClr val="FF0000"/>
                </a:solidFill>
              </a:rPr>
              <a:t>D3 Time Line	</a:t>
            </a:r>
            <a:r>
              <a:rPr lang="en-US" sz="3600" dirty="0" smtClean="0">
                <a:solidFill>
                  <a:srgbClr val="FFC000"/>
                </a:solidFill>
              </a:rPr>
              <a:t>	</a:t>
            </a:r>
            <a:r>
              <a:rPr lang="en-US" sz="2400" dirty="0" smtClean="0">
                <a:solidFill>
                  <a:srgbClr val="FFC000"/>
                </a:solidFill>
              </a:rPr>
              <a:t>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1" y="1022065"/>
          <a:ext cx="7924799" cy="2617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8788"/>
                <a:gridCol w="862056"/>
                <a:gridCol w="797723"/>
                <a:gridCol w="874922"/>
                <a:gridCol w="952121"/>
                <a:gridCol w="849189"/>
              </a:tblGrid>
              <a:tr h="36869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Activity: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Year 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Year 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Year 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Year 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Year 5</a:t>
                      </a:r>
                    </a:p>
                  </a:txBody>
                  <a:tcPr marL="9525" marR="9525" marT="9525" marB="0"/>
                </a:tc>
              </a:tr>
              <a:tr h="3314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Phase 1: Phantom studies with 2D fluoroscopy system</a:t>
                      </a:r>
                    </a:p>
                  </a:txBody>
                  <a:tcPr marL="62845" marR="6284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16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Phase 2: Construct biplane fluoroscopy system</a:t>
                      </a:r>
                    </a:p>
                  </a:txBody>
                  <a:tcPr marL="62845" marR="6284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Phase 3: Develop feature extraction software</a:t>
                      </a:r>
                    </a:p>
                  </a:txBody>
                  <a:tcPr marL="62845" marR="6284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58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Phase 3: Dynamic phantom study</a:t>
                      </a:r>
                    </a:p>
                  </a:txBody>
                  <a:tcPr marL="62845" marR="6284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1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Phase 3: Pilot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subject studies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2845" marR="6284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					</a:t>
            </a:r>
            <a:r>
              <a:rPr lang="en-US" sz="4800" b="1" dirty="0" smtClean="0">
                <a:solidFill>
                  <a:srgbClr val="FF0000"/>
                </a:solidFill>
              </a:rPr>
              <a:t>D3 Progress</a:t>
            </a:r>
            <a:r>
              <a:rPr lang="en-US" sz="2400" dirty="0" smtClean="0">
                <a:solidFill>
                  <a:srgbClr val="FFC000"/>
                </a:solidFill>
              </a:rPr>
              <a:t>			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17638"/>
            <a:ext cx="57607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Completed: Performed static phantom study</a:t>
            </a:r>
            <a:r>
              <a:rPr lang="en-US" sz="3900" dirty="0" smtClean="0"/>
              <a:t> 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3900" dirty="0" smtClean="0"/>
              <a:t>investigated fluoroscopy geometry 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3900" dirty="0" smtClean="0"/>
              <a:t>quantified gantry cross-contamination effects</a:t>
            </a:r>
            <a:endParaRPr kumimoji="0" lang="en-US" sz="3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Completed: Constructed biplane fluoroscopy system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Completed: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900" dirty="0" smtClean="0"/>
              <a:t>Developed geometry calibration devices and software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gilatt\AppData\Local\Temp\scatter setup1-3.jpg"/>
          <p:cNvPicPr>
            <a:picLocks noChangeAspect="1" noChangeArrowheads="1"/>
          </p:cNvPicPr>
          <p:nvPr/>
        </p:nvPicPr>
        <p:blipFill>
          <a:blip r:embed="rId4"/>
          <a:srcRect l="10923" t="14564" r="31846" b="26154"/>
          <a:stretch>
            <a:fillRect/>
          </a:stretch>
        </p:blipFill>
        <p:spPr bwMode="auto">
          <a:xfrm>
            <a:off x="5964702" y="1282069"/>
            <a:ext cx="3003452" cy="2333327"/>
          </a:xfrm>
          <a:prstGeom prst="rect">
            <a:avLst/>
          </a:prstGeom>
          <a:noFill/>
        </p:spPr>
      </p:pic>
      <p:pic>
        <p:nvPicPr>
          <p:cNvPr id="7" name="Picture 8" descr="C:\Users\9049crossj\Desktop\XROMM\calibration cube.jpg"/>
          <p:cNvPicPr>
            <a:picLocks noChangeAspect="1" noChangeArrowheads="1"/>
          </p:cNvPicPr>
          <p:nvPr/>
        </p:nvPicPr>
        <p:blipFill>
          <a:blip r:embed="rId5"/>
          <a:srcRect l="7765" r="8342"/>
          <a:stretch>
            <a:fillRect/>
          </a:stretch>
        </p:blipFill>
        <p:spPr bwMode="auto">
          <a:xfrm>
            <a:off x="6464105" y="3742008"/>
            <a:ext cx="2222695" cy="1987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503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431</Words>
  <Application>Microsoft Office PowerPoint</Application>
  <PresentationFormat>On-screen Show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ANNUAL MEETING  RERC on Technologies for Children with Orthopedic Disabilities NIDRR H133E100007 </vt:lpstr>
      <vt:lpstr>D3: Biplanar Fluoroscopic System for Dynamic, in vivo Foot and Ankle Motion Analysis</vt:lpstr>
      <vt:lpstr>     D3: Biplanar Fluoroscopic System for Dynamic, in vivo Foot and Ankle Motion Analysis</vt:lpstr>
      <vt:lpstr>       D3 Specific Aims    </vt:lpstr>
      <vt:lpstr>       D3 Conceptual Model   </vt:lpstr>
      <vt:lpstr>       D3 Tasks   </vt:lpstr>
      <vt:lpstr>       D3 Tasks   </vt:lpstr>
      <vt:lpstr>    D3 Time Line    </vt:lpstr>
      <vt:lpstr>     D3 Progress    </vt:lpstr>
      <vt:lpstr>     D3 Progress    </vt:lpstr>
      <vt:lpstr>     D3 Accomplishments    </vt:lpstr>
      <vt:lpstr>     D3 Challenges &amp; Solutions     </vt:lpstr>
      <vt:lpstr>     D3 Opportunities    </vt:lpstr>
      <vt:lpstr>     Year 3 Plans    </vt:lpstr>
    </vt:vector>
  </TitlesOfParts>
  <Company>Marquette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Holcomb</dc:creator>
  <cp:lastModifiedBy>Gerald F. Harris</cp:lastModifiedBy>
  <cp:revision>57</cp:revision>
  <dcterms:created xsi:type="dcterms:W3CDTF">2011-02-18T14:54:48Z</dcterms:created>
  <dcterms:modified xsi:type="dcterms:W3CDTF">2013-01-24T14:58:02Z</dcterms:modified>
</cp:coreProperties>
</file>