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notesSlides/notesSlide1.xml" ContentType="application/vnd.openxmlformats-officedocument.presentationml.notesSl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handoutMasterIdLst>
    <p:handoutMasterId r:id="rId15"/>
  </p:handoutMasterIdLst>
  <p:sldIdLst>
    <p:sldId id="258" r:id="rId2"/>
    <p:sldId id="361" r:id="rId3"/>
    <p:sldId id="350" r:id="rId4"/>
    <p:sldId id="351" r:id="rId5"/>
    <p:sldId id="352" r:id="rId6"/>
    <p:sldId id="353" r:id="rId7"/>
    <p:sldId id="354" r:id="rId8"/>
    <p:sldId id="355" r:id="rId9"/>
    <p:sldId id="356" r:id="rId10"/>
    <p:sldId id="357" r:id="rId11"/>
    <p:sldId id="358" r:id="rId12"/>
    <p:sldId id="360" r:id="rId13"/>
  </p:sldIdLst>
  <p:sldSz cx="9144000" cy="6858000" type="screen4x3"/>
  <p:notesSz cx="7026275" cy="93122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5" autoAdjust="0"/>
    <p:restoredTop sz="94660"/>
  </p:normalViewPr>
  <p:slideViewPr>
    <p:cSldViewPr snapToGrid="0" snapToObjects="1">
      <p:cViewPr>
        <p:scale>
          <a:sx n="81" d="100"/>
          <a:sy n="81" d="100"/>
        </p:scale>
        <p:origin x="-774"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82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9863" y="0"/>
            <a:ext cx="3044825" cy="465138"/>
          </a:xfrm>
          <a:prstGeom prst="rect">
            <a:avLst/>
          </a:prstGeom>
        </p:spPr>
        <p:txBody>
          <a:bodyPr vert="horz" lIns="91440" tIns="45720" rIns="91440" bIns="45720" rtlCol="0"/>
          <a:lstStyle>
            <a:lvl1pPr algn="r">
              <a:defRPr sz="1200"/>
            </a:lvl1pPr>
          </a:lstStyle>
          <a:p>
            <a:fld id="{20D8C989-2286-4035-947F-813BFE743C2A}" type="datetimeFigureOut">
              <a:rPr lang="en-US" smtClean="0"/>
              <a:pPr/>
              <a:t>1/24/2013</a:t>
            </a:fld>
            <a:endParaRPr lang="en-US"/>
          </a:p>
        </p:txBody>
      </p:sp>
      <p:sp>
        <p:nvSpPr>
          <p:cNvPr id="4" name="Footer Placeholder 3"/>
          <p:cNvSpPr>
            <a:spLocks noGrp="1"/>
          </p:cNvSpPr>
          <p:nvPr>
            <p:ph type="ftr" sz="quarter" idx="2"/>
          </p:nvPr>
        </p:nvSpPr>
        <p:spPr>
          <a:xfrm>
            <a:off x="0" y="8845550"/>
            <a:ext cx="304482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9863" y="8845550"/>
            <a:ext cx="3044825" cy="465138"/>
          </a:xfrm>
          <a:prstGeom prst="rect">
            <a:avLst/>
          </a:prstGeom>
        </p:spPr>
        <p:txBody>
          <a:bodyPr vert="horz" lIns="91440" tIns="45720" rIns="91440" bIns="45720" rtlCol="0" anchor="b"/>
          <a:lstStyle>
            <a:lvl1pPr algn="r">
              <a:defRPr sz="1200"/>
            </a:lvl1pPr>
          </a:lstStyle>
          <a:p>
            <a:fld id="{7246F8A2-5507-4319-B307-0DF3BC131D5B}" type="slidenum">
              <a:rPr lang="en-US" smtClean="0"/>
              <a:pPr/>
              <a:t>‹#›</a:t>
            </a:fld>
            <a:endParaRPr lang="en-US"/>
          </a:p>
        </p:txBody>
      </p:sp>
    </p:spTree>
    <p:extLst>
      <p:ext uri="{BB962C8B-B14F-4D97-AF65-F5344CB8AC3E}">
        <p14:creationId xmlns:p14="http://schemas.microsoft.com/office/powerpoint/2010/main" val="2397272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82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9863" y="0"/>
            <a:ext cx="3044825" cy="465138"/>
          </a:xfrm>
          <a:prstGeom prst="rect">
            <a:avLst/>
          </a:prstGeom>
        </p:spPr>
        <p:txBody>
          <a:bodyPr vert="horz" lIns="91440" tIns="45720" rIns="91440" bIns="45720" rtlCol="0"/>
          <a:lstStyle>
            <a:lvl1pPr algn="r">
              <a:defRPr sz="1200"/>
            </a:lvl1pPr>
          </a:lstStyle>
          <a:p>
            <a:fld id="{739BCB37-0578-4543-9FDE-0EFD2395155A}" type="datetimeFigureOut">
              <a:rPr lang="en-US" smtClean="0"/>
              <a:t>1/24/2013</a:t>
            </a:fld>
            <a:endParaRPr lang="en-US"/>
          </a:p>
        </p:txBody>
      </p:sp>
      <p:sp>
        <p:nvSpPr>
          <p:cNvPr id="4" name="Slide Image Placeholder 3"/>
          <p:cNvSpPr>
            <a:spLocks noGrp="1" noRot="1" noChangeAspect="1"/>
          </p:cNvSpPr>
          <p:nvPr>
            <p:ph type="sldImg" idx="2"/>
          </p:nvPr>
        </p:nvSpPr>
        <p:spPr>
          <a:xfrm>
            <a:off x="1184275" y="698500"/>
            <a:ext cx="4657725" cy="34925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3263" y="4422775"/>
            <a:ext cx="5619750" cy="4191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5550"/>
            <a:ext cx="304482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9863" y="8845550"/>
            <a:ext cx="3044825" cy="465138"/>
          </a:xfrm>
          <a:prstGeom prst="rect">
            <a:avLst/>
          </a:prstGeom>
        </p:spPr>
        <p:txBody>
          <a:bodyPr vert="horz" lIns="91440" tIns="45720" rIns="91440" bIns="45720" rtlCol="0" anchor="b"/>
          <a:lstStyle>
            <a:lvl1pPr algn="r">
              <a:defRPr sz="1200"/>
            </a:lvl1pPr>
          </a:lstStyle>
          <a:p>
            <a:fld id="{78C466D1-57D0-4A92-97C6-A9F132B84369}" type="slidenum">
              <a:rPr lang="en-US" smtClean="0"/>
              <a:t>‹#›</a:t>
            </a:fld>
            <a:endParaRPr lang="en-US"/>
          </a:p>
        </p:txBody>
      </p:sp>
    </p:spTree>
    <p:extLst>
      <p:ext uri="{BB962C8B-B14F-4D97-AF65-F5344CB8AC3E}">
        <p14:creationId xmlns:p14="http://schemas.microsoft.com/office/powerpoint/2010/main" val="24193707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39A3697-FDFF-994F-AC77-AA85DE16F089}" type="slidenum">
              <a:rPr lang="en-US" smtClean="0"/>
              <a:pPr/>
              <a:t>3</a:t>
            </a:fld>
            <a:endParaRPr lang="en-US"/>
          </a:p>
        </p:txBody>
      </p:sp>
    </p:spTree>
    <p:extLst>
      <p:ext uri="{BB962C8B-B14F-4D97-AF65-F5344CB8AC3E}">
        <p14:creationId xmlns:p14="http://schemas.microsoft.com/office/powerpoint/2010/main" val="1689711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6DEA7A2-E79B-544D-9968-2A244833F4BA}" type="datetimeFigureOut">
              <a:rPr lang="en-US" smtClean="0"/>
              <a:pPr/>
              <a:t>1/24/2013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9CEF0D-0877-7B41-8416-54B19CF6CE87}" type="slidenum">
              <a:rPr lang="en-US" smtClean="0"/>
              <a:pPr/>
              <a:t>‹#›</a:t>
            </a:fld>
            <a:endParaRPr lang="en-US" dirty="0"/>
          </a:p>
        </p:txBody>
      </p:sp>
    </p:spTree>
    <p:extLst>
      <p:ext uri="{BB962C8B-B14F-4D97-AF65-F5344CB8AC3E}">
        <p14:creationId xmlns:p14="http://schemas.microsoft.com/office/powerpoint/2010/main" val="1246021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DEA7A2-E79B-544D-9968-2A244833F4BA}" type="datetimeFigureOut">
              <a:rPr lang="en-US" smtClean="0"/>
              <a:pPr/>
              <a:t>1/24/2013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9CEF0D-0877-7B41-8416-54B19CF6CE87}" type="slidenum">
              <a:rPr lang="en-US" smtClean="0"/>
              <a:pPr/>
              <a:t>‹#›</a:t>
            </a:fld>
            <a:endParaRPr lang="en-US" dirty="0"/>
          </a:p>
        </p:txBody>
      </p:sp>
    </p:spTree>
    <p:extLst>
      <p:ext uri="{BB962C8B-B14F-4D97-AF65-F5344CB8AC3E}">
        <p14:creationId xmlns:p14="http://schemas.microsoft.com/office/powerpoint/2010/main" val="4127829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DEA7A2-E79B-544D-9968-2A244833F4BA}" type="datetimeFigureOut">
              <a:rPr lang="en-US" smtClean="0"/>
              <a:pPr/>
              <a:t>1/24/2013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9CEF0D-0877-7B41-8416-54B19CF6CE87}" type="slidenum">
              <a:rPr lang="en-US" smtClean="0"/>
              <a:pPr/>
              <a:t>‹#›</a:t>
            </a:fld>
            <a:endParaRPr lang="en-US" dirty="0"/>
          </a:p>
        </p:txBody>
      </p:sp>
    </p:spTree>
    <p:extLst>
      <p:ext uri="{BB962C8B-B14F-4D97-AF65-F5344CB8AC3E}">
        <p14:creationId xmlns:p14="http://schemas.microsoft.com/office/powerpoint/2010/main" val="308619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DEA7A2-E79B-544D-9968-2A244833F4BA}" type="datetimeFigureOut">
              <a:rPr lang="en-US" smtClean="0"/>
              <a:pPr/>
              <a:t>1/24/2013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9CEF0D-0877-7B41-8416-54B19CF6CE87}" type="slidenum">
              <a:rPr lang="en-US" smtClean="0"/>
              <a:pPr/>
              <a:t>‹#›</a:t>
            </a:fld>
            <a:endParaRPr lang="en-US" dirty="0"/>
          </a:p>
        </p:txBody>
      </p:sp>
    </p:spTree>
    <p:extLst>
      <p:ext uri="{BB962C8B-B14F-4D97-AF65-F5344CB8AC3E}">
        <p14:creationId xmlns:p14="http://schemas.microsoft.com/office/powerpoint/2010/main" val="2531663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DEA7A2-E79B-544D-9968-2A244833F4BA}" type="datetimeFigureOut">
              <a:rPr lang="en-US" smtClean="0"/>
              <a:pPr/>
              <a:t>1/24/2013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9CEF0D-0877-7B41-8416-54B19CF6CE87}" type="slidenum">
              <a:rPr lang="en-US" smtClean="0"/>
              <a:pPr/>
              <a:t>‹#›</a:t>
            </a:fld>
            <a:endParaRPr lang="en-US" dirty="0"/>
          </a:p>
        </p:txBody>
      </p:sp>
    </p:spTree>
    <p:extLst>
      <p:ext uri="{BB962C8B-B14F-4D97-AF65-F5344CB8AC3E}">
        <p14:creationId xmlns:p14="http://schemas.microsoft.com/office/powerpoint/2010/main" val="359224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DEA7A2-E79B-544D-9968-2A244833F4BA}" type="datetimeFigureOut">
              <a:rPr lang="en-US" smtClean="0"/>
              <a:pPr/>
              <a:t>1/24/2013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9CEF0D-0877-7B41-8416-54B19CF6CE87}" type="slidenum">
              <a:rPr lang="en-US" smtClean="0"/>
              <a:pPr/>
              <a:t>‹#›</a:t>
            </a:fld>
            <a:endParaRPr lang="en-US" dirty="0"/>
          </a:p>
        </p:txBody>
      </p:sp>
    </p:spTree>
    <p:extLst>
      <p:ext uri="{BB962C8B-B14F-4D97-AF65-F5344CB8AC3E}">
        <p14:creationId xmlns:p14="http://schemas.microsoft.com/office/powerpoint/2010/main" val="814429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6DEA7A2-E79B-544D-9968-2A244833F4BA}" type="datetimeFigureOut">
              <a:rPr lang="en-US" smtClean="0"/>
              <a:pPr/>
              <a:t>1/24/2013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9CEF0D-0877-7B41-8416-54B19CF6CE87}" type="slidenum">
              <a:rPr lang="en-US" smtClean="0"/>
              <a:pPr/>
              <a:t>‹#›</a:t>
            </a:fld>
            <a:endParaRPr lang="en-US" dirty="0"/>
          </a:p>
        </p:txBody>
      </p:sp>
    </p:spTree>
    <p:extLst>
      <p:ext uri="{BB962C8B-B14F-4D97-AF65-F5344CB8AC3E}">
        <p14:creationId xmlns:p14="http://schemas.microsoft.com/office/powerpoint/2010/main" val="2862083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DEA7A2-E79B-544D-9968-2A244833F4BA}" type="datetimeFigureOut">
              <a:rPr lang="en-US" smtClean="0"/>
              <a:pPr/>
              <a:t>1/24/2013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9CEF0D-0877-7B41-8416-54B19CF6CE87}" type="slidenum">
              <a:rPr lang="en-US" smtClean="0"/>
              <a:pPr/>
              <a:t>‹#›</a:t>
            </a:fld>
            <a:endParaRPr lang="en-US" dirty="0"/>
          </a:p>
        </p:txBody>
      </p:sp>
    </p:spTree>
    <p:extLst>
      <p:ext uri="{BB962C8B-B14F-4D97-AF65-F5344CB8AC3E}">
        <p14:creationId xmlns:p14="http://schemas.microsoft.com/office/powerpoint/2010/main" val="3019520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DEA7A2-E79B-544D-9968-2A244833F4BA}" type="datetimeFigureOut">
              <a:rPr lang="en-US" smtClean="0"/>
              <a:pPr/>
              <a:t>1/24/2013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9CEF0D-0877-7B41-8416-54B19CF6CE87}" type="slidenum">
              <a:rPr lang="en-US" smtClean="0"/>
              <a:pPr/>
              <a:t>‹#›</a:t>
            </a:fld>
            <a:endParaRPr lang="en-US" dirty="0"/>
          </a:p>
        </p:txBody>
      </p:sp>
    </p:spTree>
    <p:extLst>
      <p:ext uri="{BB962C8B-B14F-4D97-AF65-F5344CB8AC3E}">
        <p14:creationId xmlns:p14="http://schemas.microsoft.com/office/powerpoint/2010/main" val="1986405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DEA7A2-E79B-544D-9968-2A244833F4BA}" type="datetimeFigureOut">
              <a:rPr lang="en-US" smtClean="0"/>
              <a:pPr/>
              <a:t>1/24/2013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9CEF0D-0877-7B41-8416-54B19CF6CE87}" type="slidenum">
              <a:rPr lang="en-US" smtClean="0"/>
              <a:pPr/>
              <a:t>‹#›</a:t>
            </a:fld>
            <a:endParaRPr lang="en-US" dirty="0"/>
          </a:p>
        </p:txBody>
      </p:sp>
    </p:spTree>
    <p:extLst>
      <p:ext uri="{BB962C8B-B14F-4D97-AF65-F5344CB8AC3E}">
        <p14:creationId xmlns:p14="http://schemas.microsoft.com/office/powerpoint/2010/main" val="3683923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DEA7A2-E79B-544D-9968-2A244833F4BA}" type="datetimeFigureOut">
              <a:rPr lang="en-US" smtClean="0"/>
              <a:pPr/>
              <a:t>1/24/2013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9CEF0D-0877-7B41-8416-54B19CF6CE87}" type="slidenum">
              <a:rPr lang="en-US" smtClean="0"/>
              <a:pPr/>
              <a:t>‹#›</a:t>
            </a:fld>
            <a:endParaRPr lang="en-US" dirty="0"/>
          </a:p>
        </p:txBody>
      </p:sp>
    </p:spTree>
    <p:extLst>
      <p:ext uri="{BB962C8B-B14F-4D97-AF65-F5344CB8AC3E}">
        <p14:creationId xmlns:p14="http://schemas.microsoft.com/office/powerpoint/2010/main" val="511545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DEA7A2-E79B-544D-9968-2A244833F4BA}" type="datetimeFigureOut">
              <a:rPr lang="en-US" smtClean="0"/>
              <a:pPr/>
              <a:t>1/24/2013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9CEF0D-0877-7B41-8416-54B19CF6CE87}" type="slidenum">
              <a:rPr lang="en-US" smtClean="0"/>
              <a:pPr/>
              <a:t>‹#›</a:t>
            </a:fld>
            <a:endParaRPr lang="en-US" dirty="0"/>
          </a:p>
        </p:txBody>
      </p:sp>
    </p:spTree>
    <p:extLst>
      <p:ext uri="{BB962C8B-B14F-4D97-AF65-F5344CB8AC3E}">
        <p14:creationId xmlns:p14="http://schemas.microsoft.com/office/powerpoint/2010/main" val="28863139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2.x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media/image5.emf"/><Relationship Id="rId2" Type="http://schemas.openxmlformats.org/officeDocument/2006/relationships/slideLayout" Target="../slideLayouts/slideLayout2.xml"/><Relationship Id="rId1" Type="http://schemas.openxmlformats.org/officeDocument/2006/relationships/themeOverride" Target="../theme/themeOverride5.xml"/><Relationship Id="rId6" Type="http://schemas.openxmlformats.org/officeDocument/2006/relationships/image" Target="../media/image4.emf"/><Relationship Id="rId5" Type="http://schemas.openxmlformats.org/officeDocument/2006/relationships/image" Target="../media/image3.jpe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themeOverride" Target="../theme/themeOverride7.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95411"/>
            <a:ext cx="7772400" cy="2752045"/>
          </a:xfrm>
        </p:spPr>
        <p:txBody>
          <a:bodyPr>
            <a:noAutofit/>
          </a:bodyPr>
          <a:lstStyle/>
          <a:p>
            <a:r>
              <a:rPr lang="en-US" sz="2400" dirty="0" smtClean="0">
                <a:solidFill>
                  <a:srgbClr val="FFC000"/>
                </a:solidFill>
              </a:rPr>
              <a:t>	</a:t>
            </a:r>
            <a:r>
              <a:rPr lang="en-US" sz="4800" b="1" dirty="0" smtClean="0">
                <a:solidFill>
                  <a:srgbClr val="0070C0"/>
                </a:solidFill>
              </a:rPr>
              <a:t>ANNUAL MEETING</a:t>
            </a:r>
            <a:r>
              <a:rPr lang="en-US" sz="4000" b="1" dirty="0" smtClean="0">
                <a:solidFill>
                  <a:srgbClr val="0070C0"/>
                </a:solidFill>
              </a:rPr>
              <a:t/>
            </a:r>
            <a:br>
              <a:rPr lang="en-US" sz="4000" b="1" dirty="0" smtClean="0">
                <a:solidFill>
                  <a:srgbClr val="0070C0"/>
                </a:solidFill>
              </a:rPr>
            </a:br>
            <a:r>
              <a:rPr lang="en-US" sz="2400" dirty="0" smtClean="0">
                <a:solidFill>
                  <a:srgbClr val="FFC000"/>
                </a:solidFill>
              </a:rPr>
              <a:t/>
            </a:r>
            <a:br>
              <a:rPr lang="en-US" sz="2400" dirty="0" smtClean="0">
                <a:solidFill>
                  <a:srgbClr val="FFC000"/>
                </a:solidFill>
              </a:rPr>
            </a:br>
            <a:r>
              <a:rPr lang="en-US" sz="4000" b="1" dirty="0" smtClean="0">
                <a:solidFill>
                  <a:srgbClr val="FF0000"/>
                </a:solidFill>
              </a:rPr>
              <a:t>RERC on Technologies for Children with Orthopedic Disabilities</a:t>
            </a:r>
            <a:br>
              <a:rPr lang="en-US" sz="4000" b="1" dirty="0" smtClean="0">
                <a:solidFill>
                  <a:srgbClr val="FF0000"/>
                </a:solidFill>
              </a:rPr>
            </a:br>
            <a:r>
              <a:rPr lang="en-US" sz="3200" b="1" dirty="0" smtClean="0">
                <a:solidFill>
                  <a:srgbClr val="FF0000"/>
                </a:solidFill>
              </a:rPr>
              <a:t>NIDRR H133E100007 </a:t>
            </a:r>
            <a:endParaRPr lang="en-US" sz="3200" b="1" dirty="0">
              <a:solidFill>
                <a:srgbClr val="FF0000"/>
              </a:solidFill>
            </a:endParaRPr>
          </a:p>
        </p:txBody>
      </p:sp>
      <p:sp>
        <p:nvSpPr>
          <p:cNvPr id="3" name="Content Placeholder 2"/>
          <p:cNvSpPr>
            <a:spLocks noGrp="1"/>
          </p:cNvSpPr>
          <p:nvPr>
            <p:ph type="subTitle" idx="1"/>
          </p:nvPr>
        </p:nvSpPr>
        <p:spPr>
          <a:xfrm>
            <a:off x="511628" y="4147457"/>
            <a:ext cx="7946571" cy="1371600"/>
          </a:xfrm>
        </p:spPr>
        <p:txBody>
          <a:bodyPr>
            <a:normAutofit fontScale="92500" lnSpcReduction="20000"/>
          </a:bodyPr>
          <a:lstStyle/>
          <a:p>
            <a:pPr algn="l"/>
            <a:endParaRPr lang="en-US" dirty="0" smtClean="0">
              <a:solidFill>
                <a:schemeClr val="tx1"/>
              </a:solidFill>
            </a:endParaRPr>
          </a:p>
          <a:p>
            <a:r>
              <a:rPr lang="en-US" sz="3000" b="1" dirty="0" smtClean="0">
                <a:solidFill>
                  <a:srgbClr val="0070C0"/>
                </a:solidFill>
              </a:rPr>
              <a:t>Program Director:  Gerald F. Harris, Ph.D., P.E.</a:t>
            </a:r>
          </a:p>
          <a:p>
            <a:r>
              <a:rPr lang="en-US" sz="3000" b="1" dirty="0" smtClean="0">
                <a:solidFill>
                  <a:srgbClr val="0070C0"/>
                </a:solidFill>
              </a:rPr>
              <a:t>Program Co-Director:  Li-Qun Zhang, Ph.D.</a:t>
            </a:r>
          </a:p>
          <a:p>
            <a:pPr lvl="1">
              <a:buNone/>
            </a:pPr>
            <a:endParaRPr lang="en-US" dirty="0" smtClean="0"/>
          </a:p>
          <a:p>
            <a:pPr lvl="1">
              <a:buNone/>
            </a:pPr>
            <a:endParaRPr lang="en-US" dirty="0" smtClean="0"/>
          </a:p>
          <a:p>
            <a:endParaRPr lang="en-US" dirty="0"/>
          </a:p>
        </p:txBody>
      </p:sp>
    </p:spTree>
    <p:extLst>
      <p:ext uri="{BB962C8B-B14F-4D97-AF65-F5344CB8AC3E}">
        <p14:creationId xmlns:p14="http://schemas.microsoft.com/office/powerpoint/2010/main" val="2975036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solidFill>
                  <a:srgbClr val="FFC000"/>
                </a:solidFill>
              </a:rPr>
              <a:t>					</a:t>
            </a:r>
            <a:r>
              <a:rPr lang="en-US" sz="4000" b="1" dirty="0" smtClean="0">
                <a:solidFill>
                  <a:srgbClr val="FF0000"/>
                </a:solidFill>
              </a:rPr>
              <a:t>R4A UE Accomplishments</a:t>
            </a:r>
            <a:r>
              <a:rPr lang="en-US" sz="2800" dirty="0" smtClean="0">
                <a:solidFill>
                  <a:srgbClr val="FFC000"/>
                </a:solidFill>
              </a:rPr>
              <a:t>	</a:t>
            </a:r>
            <a:r>
              <a:rPr lang="en-US" sz="2400" dirty="0" smtClean="0">
                <a:solidFill>
                  <a:srgbClr val="FFC000"/>
                </a:solidFill>
              </a:rPr>
              <a:t>			</a:t>
            </a:r>
            <a:endParaRPr lang="en-US" sz="2400" dirty="0"/>
          </a:p>
        </p:txBody>
      </p:sp>
      <p:sp>
        <p:nvSpPr>
          <p:cNvPr id="3" name="Content Placeholder 2"/>
          <p:cNvSpPr>
            <a:spLocks noGrp="1"/>
          </p:cNvSpPr>
          <p:nvPr>
            <p:ph idx="1"/>
          </p:nvPr>
        </p:nvSpPr>
        <p:spPr>
          <a:xfrm>
            <a:off x="293915" y="1417638"/>
            <a:ext cx="8697686" cy="4406219"/>
          </a:xfrm>
        </p:spPr>
        <p:txBody>
          <a:bodyPr>
            <a:normAutofit fontScale="55000" lnSpcReduction="20000"/>
          </a:bodyPr>
          <a:lstStyle/>
          <a:p>
            <a:r>
              <a:rPr lang="en-US" dirty="0" smtClean="0"/>
              <a:t>Publications and Presentations</a:t>
            </a:r>
          </a:p>
          <a:p>
            <a:pPr lvl="1"/>
            <a:r>
              <a:rPr lang="en-US" dirty="0" smtClean="0"/>
              <a:t>Paul</a:t>
            </a:r>
            <a:r>
              <a:rPr lang="en-US" dirty="0"/>
              <a:t>, A.J., </a:t>
            </a:r>
            <a:r>
              <a:rPr lang="en-US" dirty="0" err="1"/>
              <a:t>Slavens</a:t>
            </a:r>
            <a:r>
              <a:rPr lang="en-US" dirty="0"/>
              <a:t>, B., Graf, A., </a:t>
            </a:r>
            <a:r>
              <a:rPr lang="en-US" dirty="0" err="1"/>
              <a:t>Krzak</a:t>
            </a:r>
            <a:r>
              <a:rPr lang="en-US" dirty="0"/>
              <a:t>, J., Vogel, L., Harris G.F., </a:t>
            </a:r>
            <a:r>
              <a:rPr lang="en-US" dirty="0" smtClean="0"/>
              <a:t>Upper Extremity Biomechanical Model for Evaluation of Pediatrics with SCI during Wheelchair Activities.  In Proceedings of </a:t>
            </a:r>
            <a:r>
              <a:rPr lang="en-US" dirty="0"/>
              <a:t>Howard H. Steel Conference: Pediatric Spinal Cord Injuries and Dysfunction, Lake Buena Vista, FL, Nov 29 – Dec 1, 2012</a:t>
            </a:r>
            <a:r>
              <a:rPr lang="en-US" dirty="0" smtClean="0"/>
              <a:t>. [Accepted].</a:t>
            </a:r>
            <a:endParaRPr lang="en-US" dirty="0"/>
          </a:p>
          <a:p>
            <a:pPr lvl="1"/>
            <a:r>
              <a:rPr lang="en-US" dirty="0" smtClean="0"/>
              <a:t>Paul, A.J.,</a:t>
            </a:r>
            <a:r>
              <a:rPr lang="en-US" dirty="0"/>
              <a:t> Slavens, B., Graf, A., </a:t>
            </a:r>
            <a:r>
              <a:rPr lang="en-US" dirty="0" err="1"/>
              <a:t>Krzak</a:t>
            </a:r>
            <a:r>
              <a:rPr lang="en-US" dirty="0"/>
              <a:t>, J., Vogel, L., Harris G.F., </a:t>
            </a:r>
            <a:r>
              <a:rPr lang="en-US" dirty="0" smtClean="0"/>
              <a:t>Upper Extremity Biomechanical Model for Analysis of Children during Wheelchair Mobility.  In Proceedings of </a:t>
            </a:r>
            <a:r>
              <a:rPr lang="en-US" dirty="0"/>
              <a:t>7</a:t>
            </a:r>
            <a:r>
              <a:rPr lang="en-US" baseline="30000" dirty="0"/>
              <a:t>th</a:t>
            </a:r>
            <a:r>
              <a:rPr lang="en-US" dirty="0"/>
              <a:t> </a:t>
            </a:r>
            <a:r>
              <a:rPr lang="en-US" dirty="0" smtClean="0"/>
              <a:t>Annual Meeting of the </a:t>
            </a:r>
            <a:r>
              <a:rPr lang="en-US" dirty="0" err="1" smtClean="0"/>
              <a:t>SmartWheel</a:t>
            </a:r>
            <a:r>
              <a:rPr lang="en-US" dirty="0" smtClean="0"/>
              <a:t> </a:t>
            </a:r>
            <a:r>
              <a:rPr lang="en-US" dirty="0"/>
              <a:t>Users </a:t>
            </a:r>
            <a:r>
              <a:rPr lang="en-US" dirty="0" smtClean="0"/>
              <a:t>Group, </a:t>
            </a:r>
            <a:r>
              <a:rPr lang="en-US" dirty="0"/>
              <a:t>Wheaton, IL, </a:t>
            </a:r>
            <a:r>
              <a:rPr lang="en-US" dirty="0" smtClean="0"/>
              <a:t>September </a:t>
            </a:r>
            <a:r>
              <a:rPr lang="en-US" dirty="0"/>
              <a:t>13 – </a:t>
            </a:r>
            <a:r>
              <a:rPr lang="en-US" dirty="0" smtClean="0"/>
              <a:t>September </a:t>
            </a:r>
            <a:r>
              <a:rPr lang="en-US" dirty="0"/>
              <a:t>14, 2012.</a:t>
            </a:r>
          </a:p>
          <a:p>
            <a:pPr lvl="1"/>
            <a:r>
              <a:rPr lang="en-US" dirty="0" smtClean="0"/>
              <a:t>Paul, A.J., </a:t>
            </a:r>
            <a:r>
              <a:rPr lang="en-US" dirty="0" err="1" smtClean="0"/>
              <a:t>Slavens</a:t>
            </a:r>
            <a:r>
              <a:rPr lang="en-US" dirty="0" smtClean="0"/>
              <a:t>, B., Graf, A., </a:t>
            </a:r>
            <a:r>
              <a:rPr lang="en-US" dirty="0" err="1" smtClean="0"/>
              <a:t>Krzak</a:t>
            </a:r>
            <a:r>
              <a:rPr lang="en-US" dirty="0" smtClean="0"/>
              <a:t>, J., Vogel, L., </a:t>
            </a:r>
            <a:r>
              <a:rPr lang="en-US" dirty="0"/>
              <a:t>Harris </a:t>
            </a:r>
            <a:r>
              <a:rPr lang="en-US" dirty="0" smtClean="0"/>
              <a:t>G.F., Upper Extremity Biomechanical Model for Evaluation </a:t>
            </a:r>
            <a:r>
              <a:rPr lang="en-US" dirty="0"/>
              <a:t>of </a:t>
            </a:r>
            <a:r>
              <a:rPr lang="en-US" dirty="0" smtClean="0"/>
              <a:t>Pediatric Joint Demands during Wheelchair Mobility.  </a:t>
            </a:r>
            <a:r>
              <a:rPr lang="en-US" dirty="0"/>
              <a:t>In Proceedings of the 34</a:t>
            </a:r>
            <a:r>
              <a:rPr lang="en-US" baseline="30000" dirty="0"/>
              <a:t>th</a:t>
            </a:r>
            <a:r>
              <a:rPr lang="en-US" dirty="0"/>
              <a:t> Annual Conference of the IEEE Engineering in Medicine and Biology Society, San Diego, CA, Aug 28-Sept 1, 2012</a:t>
            </a:r>
            <a:r>
              <a:rPr lang="en-US" dirty="0" smtClean="0"/>
              <a:t>.</a:t>
            </a:r>
          </a:p>
          <a:p>
            <a:pPr lvl="1"/>
            <a:r>
              <a:rPr lang="en-US" dirty="0" err="1" smtClean="0"/>
              <a:t>Slavens</a:t>
            </a:r>
            <a:r>
              <a:rPr lang="en-US" dirty="0" smtClean="0"/>
              <a:t>, B., Paul, A., Graf, A., </a:t>
            </a:r>
            <a:r>
              <a:rPr lang="en-US" dirty="0" err="1" smtClean="0"/>
              <a:t>Krzak</a:t>
            </a:r>
            <a:r>
              <a:rPr lang="en-US" dirty="0" smtClean="0"/>
              <a:t>, J., Vogel, L., Harris, G.F., Upper Extremity Kinematics in Children with Spinal Cord Injury during Wheelchair Mobility.  In Proceedings of the Annual Conference of the  Gait and Clinical Movement Analysis Society, Grand Rapids, MI, May 9 – May 12, 2012</a:t>
            </a:r>
            <a:endParaRPr lang="en-US" dirty="0"/>
          </a:p>
          <a:p>
            <a:pPr lvl="1"/>
            <a:r>
              <a:rPr lang="en-US" dirty="0" smtClean="0"/>
              <a:t>Paul, A.J., </a:t>
            </a:r>
            <a:r>
              <a:rPr lang="en-US" dirty="0" err="1" smtClean="0"/>
              <a:t>Slavens</a:t>
            </a:r>
            <a:r>
              <a:rPr lang="en-US" dirty="0" smtClean="0"/>
              <a:t>, B., Harris, G.F., Biomechanical Model of Pediatric Upper Extremity Dynamics during Wheelchair Mobility.  Marquette University Graduate Day Engineering Poster Symposium, March 29</a:t>
            </a:r>
            <a:r>
              <a:rPr lang="en-US" dirty="0"/>
              <a:t>, </a:t>
            </a:r>
            <a:r>
              <a:rPr lang="en-US" dirty="0" smtClean="0"/>
              <a:t>2012</a:t>
            </a:r>
          </a:p>
          <a:p>
            <a:pPr lvl="1"/>
            <a:r>
              <a:rPr lang="en-US" dirty="0" err="1" smtClean="0"/>
              <a:t>Slavens</a:t>
            </a:r>
            <a:r>
              <a:rPr lang="en-US" dirty="0"/>
              <a:t>, B., Graf, A., </a:t>
            </a:r>
            <a:r>
              <a:rPr lang="en-US" dirty="0" err="1"/>
              <a:t>Krzak</a:t>
            </a:r>
            <a:r>
              <a:rPr lang="en-US" dirty="0"/>
              <a:t>, J., Vogel, L., Harris, G.F., Upper Extremity Wheelchair Kinematics in Children with Spinal Cord Injury. In Proceedings of the 33</a:t>
            </a:r>
            <a:r>
              <a:rPr lang="en-US" baseline="30000" dirty="0"/>
              <a:t>rd</a:t>
            </a:r>
            <a:r>
              <a:rPr lang="en-US" dirty="0"/>
              <a:t> Annual Conference of the IEEE Engineering in Medicine and Biology Society, Boston, MA, Aug 30-Sept 3, 2011.</a:t>
            </a:r>
          </a:p>
          <a:p>
            <a:pPr lvl="1"/>
            <a:endParaRPr lang="en-US" dirty="0"/>
          </a:p>
        </p:txBody>
      </p:sp>
    </p:spTree>
    <p:extLst>
      <p:ext uri="{BB962C8B-B14F-4D97-AF65-F5344CB8AC3E}">
        <p14:creationId xmlns:p14="http://schemas.microsoft.com/office/powerpoint/2010/main" val="2975036032"/>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solidFill>
                  <a:srgbClr val="FFC000"/>
                </a:solidFill>
              </a:rPr>
              <a:t>					</a:t>
            </a:r>
            <a:r>
              <a:rPr lang="en-US" sz="3600" b="1" dirty="0" smtClean="0">
                <a:solidFill>
                  <a:srgbClr val="FF0000"/>
                </a:solidFill>
              </a:rPr>
              <a:t>R4A Challenges &amp; Solutions </a:t>
            </a:r>
            <a:r>
              <a:rPr lang="en-US" sz="3600" dirty="0" smtClean="0">
                <a:solidFill>
                  <a:srgbClr val="FFC000"/>
                </a:solidFill>
              </a:rPr>
              <a:t>				</a:t>
            </a:r>
            <a:endParaRPr lang="en-US" sz="3600" dirty="0"/>
          </a:p>
        </p:txBody>
      </p:sp>
      <p:sp>
        <p:nvSpPr>
          <p:cNvPr id="3" name="Content Placeholder 2"/>
          <p:cNvSpPr>
            <a:spLocks noGrp="1"/>
          </p:cNvSpPr>
          <p:nvPr>
            <p:ph idx="1"/>
          </p:nvPr>
        </p:nvSpPr>
        <p:spPr/>
        <p:txBody>
          <a:bodyPr>
            <a:normAutofit fontScale="92500" lnSpcReduction="10000"/>
          </a:bodyPr>
          <a:lstStyle/>
          <a:p>
            <a:r>
              <a:rPr lang="en-US" dirty="0" smtClean="0"/>
              <a:t>Challenges/Solutions</a:t>
            </a:r>
          </a:p>
          <a:p>
            <a:pPr lvl="1"/>
            <a:r>
              <a:rPr lang="en-US" dirty="0" smtClean="0"/>
              <a:t>Configuration of hardware/software settings with crutch system were challenging– re-validation </a:t>
            </a:r>
            <a:r>
              <a:rPr lang="en-US" smtClean="0"/>
              <a:t>and re-training </a:t>
            </a:r>
            <a:r>
              <a:rPr lang="en-US" dirty="0" smtClean="0"/>
              <a:t>completed</a:t>
            </a:r>
          </a:p>
          <a:p>
            <a:pPr lvl="1"/>
            <a:r>
              <a:rPr lang="en-US" dirty="0" smtClean="0"/>
              <a:t>Syncing Vicon and </a:t>
            </a:r>
            <a:r>
              <a:rPr lang="en-US" dirty="0" err="1" smtClean="0"/>
              <a:t>SmartWheel</a:t>
            </a:r>
            <a:r>
              <a:rPr lang="en-US" dirty="0" smtClean="0"/>
              <a:t> system were challenging – able to use </a:t>
            </a:r>
            <a:r>
              <a:rPr lang="en-US" dirty="0" err="1" smtClean="0"/>
              <a:t>SmartWheel</a:t>
            </a:r>
            <a:r>
              <a:rPr lang="en-US" dirty="0" smtClean="0"/>
              <a:t> software to trigger Vicon data collection </a:t>
            </a:r>
          </a:p>
          <a:p>
            <a:pPr lvl="1"/>
            <a:r>
              <a:rPr lang="en-US" dirty="0" smtClean="0"/>
              <a:t>Implementing the Vicon Nexus Software for use with current hardware set-up and familiarity with software changes – training and practice sessions were conducted</a:t>
            </a:r>
          </a:p>
          <a:p>
            <a:endParaRPr lang="en-US" dirty="0"/>
          </a:p>
        </p:txBody>
      </p:sp>
    </p:spTree>
    <p:extLst>
      <p:ext uri="{BB962C8B-B14F-4D97-AF65-F5344CB8AC3E}">
        <p14:creationId xmlns:p14="http://schemas.microsoft.com/office/powerpoint/2010/main" val="2975036032"/>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solidFill>
                  <a:srgbClr val="FFC000"/>
                </a:solidFill>
              </a:rPr>
              <a:t>					</a:t>
            </a:r>
            <a:r>
              <a:rPr lang="en-US" sz="4000" b="1" dirty="0" smtClean="0">
                <a:solidFill>
                  <a:srgbClr val="FF0000"/>
                </a:solidFill>
              </a:rPr>
              <a:t>Plans for Year 3</a:t>
            </a:r>
            <a:r>
              <a:rPr lang="en-US" sz="2400" dirty="0" smtClean="0">
                <a:solidFill>
                  <a:srgbClr val="FFC000"/>
                </a:solidFill>
              </a:rPr>
              <a:t>				</a:t>
            </a:r>
            <a:endParaRPr lang="en-US" sz="2400" dirty="0"/>
          </a:p>
        </p:txBody>
      </p:sp>
      <p:sp>
        <p:nvSpPr>
          <p:cNvPr id="3" name="Content Placeholder 2"/>
          <p:cNvSpPr>
            <a:spLocks noGrp="1"/>
          </p:cNvSpPr>
          <p:nvPr>
            <p:ph idx="1"/>
          </p:nvPr>
        </p:nvSpPr>
        <p:spPr>
          <a:xfrm>
            <a:off x="457200" y="1542327"/>
            <a:ext cx="8229600" cy="4525963"/>
          </a:xfrm>
        </p:spPr>
        <p:txBody>
          <a:bodyPr>
            <a:normAutofit fontScale="77500" lnSpcReduction="20000"/>
          </a:bodyPr>
          <a:lstStyle/>
          <a:p>
            <a:r>
              <a:rPr lang="en-US" dirty="0" smtClean="0"/>
              <a:t>Submit manuscript to Journal of Biomechanics on inverse dynamics wheelchair model</a:t>
            </a:r>
          </a:p>
          <a:p>
            <a:r>
              <a:rPr lang="en-US" dirty="0" smtClean="0"/>
              <a:t>Submit short papers to GCMAS, ASIA, RESNA, WOTA, AOTA</a:t>
            </a:r>
          </a:p>
          <a:p>
            <a:r>
              <a:rPr lang="en-US" dirty="0" smtClean="0"/>
              <a:t>Present accepted short paper at Howard H. Steel Conference: Pediatric Spinal Cord Injuries and Dysfunction</a:t>
            </a:r>
          </a:p>
          <a:p>
            <a:r>
              <a:rPr lang="en-US" dirty="0" smtClean="0"/>
              <a:t>Present at the Annual </a:t>
            </a:r>
            <a:r>
              <a:rPr lang="en-US" dirty="0" err="1" smtClean="0"/>
              <a:t>SmartWheel</a:t>
            </a:r>
            <a:r>
              <a:rPr lang="en-US" dirty="0" smtClean="0"/>
              <a:t> User’s Group Meeting</a:t>
            </a:r>
          </a:p>
          <a:p>
            <a:r>
              <a:rPr lang="en-US" dirty="0" smtClean="0"/>
              <a:t>Test an additional 16 subjects</a:t>
            </a:r>
          </a:p>
          <a:p>
            <a:r>
              <a:rPr lang="en-US" dirty="0" smtClean="0"/>
              <a:t>Evaluation of outcomes assessment tools</a:t>
            </a:r>
          </a:p>
          <a:p>
            <a:r>
              <a:rPr lang="en-US" dirty="0" smtClean="0"/>
              <a:t>Musculoskeletal model development</a:t>
            </a:r>
          </a:p>
          <a:p>
            <a:r>
              <a:rPr lang="en-US" dirty="0" smtClean="0"/>
              <a:t>Begin statistical analyses of data</a:t>
            </a:r>
          </a:p>
          <a:p>
            <a:r>
              <a:rPr lang="en-US" dirty="0" smtClean="0"/>
              <a:t>Recruit </a:t>
            </a:r>
            <a:r>
              <a:rPr lang="en-US" dirty="0"/>
              <a:t>a graduate student</a:t>
            </a:r>
          </a:p>
          <a:p>
            <a:endParaRPr lang="en-US" dirty="0" smtClean="0"/>
          </a:p>
        </p:txBody>
      </p:sp>
    </p:spTree>
    <p:extLst>
      <p:ext uri="{BB962C8B-B14F-4D97-AF65-F5344CB8AC3E}">
        <p14:creationId xmlns:p14="http://schemas.microsoft.com/office/powerpoint/2010/main" val="3956680436"/>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6062"/>
            <a:ext cx="7772400" cy="2498481"/>
          </a:xfrm>
        </p:spPr>
        <p:txBody>
          <a:bodyPr>
            <a:normAutofit fontScale="90000"/>
          </a:bodyPr>
          <a:lstStyle/>
          <a:p>
            <a:r>
              <a:rPr lang="en-US" b="1" dirty="0" smtClean="0">
                <a:solidFill>
                  <a:srgbClr val="FF0000"/>
                </a:solidFill>
              </a:rPr>
              <a:t>R4: Advanced Mobility Modeling to Improve Function and Longer Term Transitional Care of Children with Orthopedic Disabilities</a:t>
            </a:r>
            <a:endParaRPr lang="en-US" b="1" dirty="0">
              <a:solidFill>
                <a:srgbClr val="FF0000"/>
              </a:solidFill>
            </a:endParaRPr>
          </a:p>
        </p:txBody>
      </p:sp>
      <p:sp>
        <p:nvSpPr>
          <p:cNvPr id="3" name="Subtitle 2"/>
          <p:cNvSpPr>
            <a:spLocks noGrp="1"/>
          </p:cNvSpPr>
          <p:nvPr>
            <p:ph type="subTitle" idx="1"/>
          </p:nvPr>
        </p:nvSpPr>
        <p:spPr>
          <a:xfrm>
            <a:off x="1371600" y="4724400"/>
            <a:ext cx="6248400" cy="838200"/>
          </a:xfrm>
        </p:spPr>
        <p:txBody>
          <a:bodyPr/>
          <a:lstStyle/>
          <a:p>
            <a:r>
              <a:rPr lang="en-US" b="1" dirty="0" smtClean="0"/>
              <a:t>Dr. Brooke Slavens</a:t>
            </a:r>
            <a:endParaRPr lang="en-US" dirty="0"/>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00476"/>
          </a:xfrm>
        </p:spPr>
        <p:txBody>
          <a:bodyPr>
            <a:noAutofit/>
          </a:bodyPr>
          <a:lstStyle/>
          <a:p>
            <a:r>
              <a:rPr lang="en-US" sz="2400" dirty="0" smtClean="0">
                <a:solidFill>
                  <a:srgbClr val="FFC000"/>
                </a:solidFill>
              </a:rPr>
              <a:t>				 </a:t>
            </a:r>
            <a:r>
              <a:rPr lang="en-US" sz="3200" b="1" dirty="0" smtClean="0">
                <a:solidFill>
                  <a:srgbClr val="FF0000"/>
                </a:solidFill>
              </a:rPr>
              <a:t>R4A: Advanced Mobility Modeling to Improve Function and Longer Term Transitional Care of Children with Orthopedic Disabilities </a:t>
            </a:r>
            <a:endParaRPr lang="en-US" sz="3200" b="1" dirty="0">
              <a:solidFill>
                <a:srgbClr val="FF0000"/>
              </a:solidFill>
            </a:endParaRPr>
          </a:p>
        </p:txBody>
      </p:sp>
      <p:sp>
        <p:nvSpPr>
          <p:cNvPr id="3" name="Content Placeholder 2"/>
          <p:cNvSpPr>
            <a:spLocks noGrp="1"/>
          </p:cNvSpPr>
          <p:nvPr>
            <p:ph idx="1"/>
          </p:nvPr>
        </p:nvSpPr>
        <p:spPr>
          <a:xfrm>
            <a:off x="457200" y="2104292"/>
            <a:ext cx="8229600" cy="4525963"/>
          </a:xfrm>
        </p:spPr>
        <p:txBody>
          <a:bodyPr>
            <a:normAutofit/>
          </a:bodyPr>
          <a:lstStyle/>
          <a:p>
            <a:endParaRPr lang="en-US" dirty="0" smtClean="0"/>
          </a:p>
          <a:p>
            <a:r>
              <a:rPr lang="en-US" dirty="0" smtClean="0"/>
              <a:t>Proposed Subject Population of 48 Children</a:t>
            </a:r>
          </a:p>
          <a:p>
            <a:pPr lvl="1"/>
            <a:r>
              <a:rPr lang="en-US" dirty="0" smtClean="0"/>
              <a:t>Cerebral Palsy (CP): </a:t>
            </a:r>
            <a:r>
              <a:rPr lang="en-US" dirty="0"/>
              <a:t>8</a:t>
            </a:r>
            <a:endParaRPr lang="en-US" dirty="0" smtClean="0"/>
          </a:p>
          <a:p>
            <a:pPr lvl="1"/>
            <a:r>
              <a:rPr lang="en-US" dirty="0" err="1" smtClean="0"/>
              <a:t>Myelomenginocele</a:t>
            </a:r>
            <a:r>
              <a:rPr lang="en-US" dirty="0" smtClean="0"/>
              <a:t> (MM): </a:t>
            </a:r>
            <a:r>
              <a:rPr lang="en-US" dirty="0"/>
              <a:t>3</a:t>
            </a:r>
            <a:endParaRPr lang="en-US" dirty="0" smtClean="0"/>
          </a:p>
          <a:p>
            <a:pPr lvl="1"/>
            <a:r>
              <a:rPr lang="en-US" dirty="0" smtClean="0"/>
              <a:t>Spinal Cord Injury (SCI): 10</a:t>
            </a:r>
          </a:p>
          <a:p>
            <a:pPr lvl="1"/>
            <a:r>
              <a:rPr lang="en-US" dirty="0" smtClean="0"/>
              <a:t>Osteogenesis Imperfecta (OI): </a:t>
            </a:r>
            <a:r>
              <a:rPr lang="en-US" dirty="0"/>
              <a:t>5</a:t>
            </a:r>
            <a:endParaRPr lang="en-US" dirty="0" smtClean="0"/>
          </a:p>
          <a:p>
            <a:pPr lvl="1">
              <a:buNone/>
            </a:pPr>
            <a:endParaRPr lang="en-US" dirty="0" smtClean="0"/>
          </a:p>
          <a:p>
            <a:pPr lvl="1">
              <a:buNone/>
            </a:pPr>
            <a:endParaRPr lang="en-US" dirty="0" smtClean="0"/>
          </a:p>
          <a:p>
            <a:endParaRPr lang="en-US" dirty="0"/>
          </a:p>
        </p:txBody>
      </p:sp>
    </p:spTree>
    <p:extLst>
      <p:ext uri="{BB962C8B-B14F-4D97-AF65-F5344CB8AC3E}">
        <p14:creationId xmlns:p14="http://schemas.microsoft.com/office/powerpoint/2010/main" val="2975036032"/>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Autofit/>
          </a:bodyPr>
          <a:lstStyle/>
          <a:p>
            <a:r>
              <a:rPr lang="en-US" sz="4000" dirty="0" smtClean="0">
                <a:solidFill>
                  <a:srgbClr val="FFC000"/>
                </a:solidFill>
              </a:rPr>
              <a:t>	</a:t>
            </a:r>
            <a:r>
              <a:rPr lang="en-US" sz="4000" b="1" dirty="0" smtClean="0">
                <a:solidFill>
                  <a:srgbClr val="FF0000"/>
                </a:solidFill>
              </a:rPr>
              <a:t>            R4 A UE Hypotheses</a:t>
            </a:r>
            <a:r>
              <a:rPr lang="en-US" sz="2400" b="1" dirty="0" smtClean="0">
                <a:solidFill>
                  <a:srgbClr val="FFC000"/>
                </a:solidFill>
              </a:rPr>
              <a:t>	</a:t>
            </a:r>
            <a:r>
              <a:rPr lang="en-US" sz="2400" dirty="0" smtClean="0">
                <a:solidFill>
                  <a:srgbClr val="FFC000"/>
                </a:solidFill>
              </a:rPr>
              <a:t>		</a:t>
            </a:r>
            <a:endParaRPr lang="en-US" sz="2400" dirty="0"/>
          </a:p>
        </p:txBody>
      </p:sp>
      <p:sp>
        <p:nvSpPr>
          <p:cNvPr id="3" name="Content Placeholder 2"/>
          <p:cNvSpPr>
            <a:spLocks noGrp="1"/>
          </p:cNvSpPr>
          <p:nvPr>
            <p:ph idx="1"/>
          </p:nvPr>
        </p:nvSpPr>
        <p:spPr/>
        <p:txBody>
          <a:bodyPr>
            <a:normAutofit/>
          </a:bodyPr>
          <a:lstStyle/>
          <a:p>
            <a:pPr marL="550926" indent="-514350">
              <a:buFont typeface="+mj-lt"/>
              <a:buAutoNum type="arabicPeriod"/>
            </a:pPr>
            <a:r>
              <a:rPr lang="en-US" dirty="0" smtClean="0"/>
              <a:t>Proximal upper extremity joint demands are significantly greater than distal joint demands during assisted mobility in children using walkers, crutches, and wheelchairs</a:t>
            </a:r>
          </a:p>
          <a:p>
            <a:pPr lvl="1">
              <a:buNone/>
            </a:pPr>
            <a:endParaRPr lang="en-US" dirty="0" smtClean="0"/>
          </a:p>
          <a:p>
            <a:endParaRPr lang="en-US" dirty="0"/>
          </a:p>
        </p:txBody>
      </p:sp>
    </p:spTree>
    <p:extLst>
      <p:ext uri="{BB962C8B-B14F-4D97-AF65-F5344CB8AC3E}">
        <p14:creationId xmlns:p14="http://schemas.microsoft.com/office/powerpoint/2010/main" val="2975036032"/>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solidFill>
                  <a:srgbClr val="FFC000"/>
                </a:solidFill>
              </a:rPr>
              <a:t>			   	</a:t>
            </a:r>
            <a:r>
              <a:rPr lang="en-US" sz="4000" b="1" dirty="0" smtClean="0">
                <a:solidFill>
                  <a:srgbClr val="FF0000"/>
                </a:solidFill>
              </a:rPr>
              <a:t>R4A UE  Specific Aims </a:t>
            </a:r>
            <a:r>
              <a:rPr lang="en-US" sz="2400" dirty="0" smtClean="0">
                <a:solidFill>
                  <a:srgbClr val="FFC000"/>
                </a:solidFill>
              </a:rPr>
              <a:t>			</a:t>
            </a:r>
            <a:endParaRPr lang="en-US" sz="2400" dirty="0"/>
          </a:p>
        </p:txBody>
      </p:sp>
      <p:sp>
        <p:nvSpPr>
          <p:cNvPr id="3" name="Content Placeholder 2"/>
          <p:cNvSpPr>
            <a:spLocks noGrp="1"/>
          </p:cNvSpPr>
          <p:nvPr>
            <p:ph idx="1"/>
          </p:nvPr>
        </p:nvSpPr>
        <p:spPr/>
        <p:txBody>
          <a:bodyPr>
            <a:normAutofit lnSpcReduction="10000"/>
          </a:bodyPr>
          <a:lstStyle/>
          <a:p>
            <a:pPr marL="550926" lvl="0" indent="-514350" algn="just">
              <a:buFont typeface="+mj-lt"/>
              <a:buAutoNum type="arabicPeriod"/>
            </a:pPr>
            <a:r>
              <a:rPr lang="en-US" sz="2200" dirty="0" smtClean="0"/>
              <a:t>Quantify shoulder, elbow, and wrist joint dynamics during walker, crutch, and wheelchair mobility in 48 patients using 3D motion analysis and force sensing instrumented devices</a:t>
            </a:r>
            <a:r>
              <a:rPr lang="en-US" sz="2200" dirty="0" smtClean="0"/>
              <a:t>.</a:t>
            </a:r>
          </a:p>
          <a:p>
            <a:pPr marL="550926" lvl="0" indent="-514350" algn="just">
              <a:buFont typeface="+mj-lt"/>
              <a:buAutoNum type="arabicPeriod"/>
            </a:pPr>
            <a:endParaRPr lang="en-US" sz="2200" dirty="0" smtClean="0"/>
          </a:p>
          <a:p>
            <a:pPr marL="550926" lvl="0" indent="-514350" algn="just">
              <a:buFont typeface="+mj-lt"/>
              <a:buAutoNum type="arabicPeriod"/>
            </a:pPr>
            <a:r>
              <a:rPr lang="en-US" sz="2200" dirty="0" smtClean="0"/>
              <a:t>Characterize upper extremity joint loads during ambulation using a SIMM-based musculoskeletal modeling </a:t>
            </a:r>
            <a:r>
              <a:rPr lang="en-US" sz="2200" dirty="0" smtClean="0"/>
              <a:t>approach.</a:t>
            </a:r>
          </a:p>
          <a:p>
            <a:pPr marL="550926" lvl="0" indent="-514350" algn="just">
              <a:buFont typeface="+mj-lt"/>
              <a:buAutoNum type="arabicPeriod"/>
            </a:pPr>
            <a:endParaRPr lang="en-US" sz="2200" dirty="0" smtClean="0"/>
          </a:p>
          <a:p>
            <a:pPr marL="550926" lvl="0" indent="-514350" algn="just">
              <a:buFont typeface="+mj-lt"/>
              <a:buAutoNum type="arabicPeriod"/>
            </a:pPr>
            <a:r>
              <a:rPr lang="en-US" sz="2200" dirty="0" smtClean="0"/>
              <a:t>Statistically evaluate upper extremity study results using a series of data evaluation and modeling techniques.  We will define the progression of joint demands and ambulatory changes associated with each patient population.  Results from this project may support more effective selection of rehabilitation treatment options.</a:t>
            </a:r>
          </a:p>
          <a:p>
            <a:pPr algn="just"/>
            <a:endParaRPr lang="en-US" dirty="0"/>
          </a:p>
        </p:txBody>
      </p:sp>
    </p:spTree>
    <p:extLst>
      <p:ext uri="{BB962C8B-B14F-4D97-AF65-F5344CB8AC3E}">
        <p14:creationId xmlns:p14="http://schemas.microsoft.com/office/powerpoint/2010/main" val="2975036032"/>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solidFill>
                  <a:srgbClr val="FFC000"/>
                </a:solidFill>
              </a:rPr>
              <a:t>			   	</a:t>
            </a:r>
            <a:r>
              <a:rPr lang="en-US" sz="4000" b="1" dirty="0" smtClean="0">
                <a:solidFill>
                  <a:srgbClr val="FF0000"/>
                </a:solidFill>
              </a:rPr>
              <a:t>R4A UE Procedures</a:t>
            </a:r>
            <a:r>
              <a:rPr lang="en-US" sz="2400" dirty="0" smtClean="0">
                <a:solidFill>
                  <a:srgbClr val="FFC000"/>
                </a:solidFill>
              </a:rPr>
              <a:t>			</a:t>
            </a:r>
            <a:endParaRPr lang="en-US" sz="2400" dirty="0"/>
          </a:p>
        </p:txBody>
      </p:sp>
      <p:sp>
        <p:nvSpPr>
          <p:cNvPr id="3" name="Content Placeholder 2"/>
          <p:cNvSpPr>
            <a:spLocks noGrp="1"/>
          </p:cNvSpPr>
          <p:nvPr>
            <p:ph idx="1"/>
          </p:nvPr>
        </p:nvSpPr>
        <p:spPr/>
        <p:txBody>
          <a:bodyPr>
            <a:normAutofit/>
          </a:bodyPr>
          <a:lstStyle/>
          <a:p>
            <a:endParaRPr lang="en-US" dirty="0" smtClean="0"/>
          </a:p>
          <a:p>
            <a:endParaRPr lang="en-US" dirty="0"/>
          </a:p>
        </p:txBody>
      </p:sp>
      <p:sp>
        <p:nvSpPr>
          <p:cNvPr id="4" name="Content Placeholder 2"/>
          <p:cNvSpPr txBox="1">
            <a:spLocks/>
          </p:cNvSpPr>
          <p:nvPr/>
        </p:nvSpPr>
        <p:spPr>
          <a:xfrm>
            <a:off x="99763" y="1239141"/>
            <a:ext cx="7454719" cy="1923217"/>
          </a:xfrm>
          <a:prstGeom prst="rect">
            <a:avLst/>
          </a:prstGeom>
        </p:spPr>
        <p:txBody>
          <a:bodyPr vert="horz" lIns="91440" tIns="45720" rIns="91440" bIns="45720" rtlCol="0">
            <a:normAutofit fontScale="5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smtClean="0"/>
              <a:t>Design of upper extremity inverse dynamics models (kinematics and kinetics) has been completed</a:t>
            </a:r>
          </a:p>
          <a:p>
            <a:r>
              <a:rPr lang="en-US" dirty="0" smtClean="0"/>
              <a:t>Subject data has been collected for 20 subjects using the inverse dynamics models and instrumented assistive devices</a:t>
            </a:r>
          </a:p>
          <a:p>
            <a:r>
              <a:rPr lang="en-US" dirty="0" smtClean="0"/>
              <a:t>Kinematic and kinetic data has been processed </a:t>
            </a:r>
          </a:p>
          <a:p>
            <a:r>
              <a:rPr lang="en-US" dirty="0" smtClean="0"/>
              <a:t>Outcomes assessment tools have been administered (SF-12 and VAS)</a:t>
            </a:r>
            <a:endParaRPr lang="en-US" dirty="0"/>
          </a:p>
        </p:txBody>
      </p:sp>
      <p:pic>
        <p:nvPicPr>
          <p:cNvPr id="5" name="Picture 4"/>
          <p:cNvPicPr/>
          <p:nvPr/>
        </p:nvPicPr>
        <p:blipFill>
          <a:blip r:embed="rId4" cstate="print">
            <a:grayscl/>
            <a:extLst>
              <a:ext uri="{28A0092B-C50C-407E-A947-70E740481C1C}">
                <a14:useLocalDpi xmlns:a14="http://schemas.microsoft.com/office/drawing/2010/main"/>
              </a:ext>
            </a:extLst>
          </a:blip>
          <a:srcRect t="17598" b="17598"/>
          <a:stretch>
            <a:fillRect/>
          </a:stretch>
        </p:blipFill>
        <p:spPr bwMode="auto">
          <a:xfrm>
            <a:off x="551206" y="3525920"/>
            <a:ext cx="3686128" cy="1759364"/>
          </a:xfrm>
          <a:prstGeom prst="rect">
            <a:avLst/>
          </a:prstGeom>
          <a:ln>
            <a:noFill/>
          </a:ln>
          <a:effectLst>
            <a:softEdge rad="112500"/>
          </a:effectLst>
        </p:spPr>
      </p:pic>
      <p:pic>
        <p:nvPicPr>
          <p:cNvPr id="6" name="Picture 2" descr="C:\Users\Alyssa\Documents\Graduate School - Thesis\IEEE - EMBC\pics\DSC_0155.JPG"/>
          <p:cNvPicPr>
            <a:picLocks noChangeAspect="1" noChangeArrowheads="1"/>
          </p:cNvPicPr>
          <p:nvPr/>
        </p:nvPicPr>
        <p:blipFill rotWithShape="1">
          <a:blip r:embed="rId5" cstate="print">
            <a:extLst>
              <a:ext uri="{28A0092B-C50C-407E-A947-70E740481C1C}">
                <a14:useLocalDpi xmlns:a14="http://schemas.microsoft.com/office/drawing/2010/main"/>
              </a:ext>
            </a:extLst>
          </a:blip>
          <a:srcRect/>
          <a:stretch/>
        </p:blipFill>
        <p:spPr bwMode="auto">
          <a:xfrm>
            <a:off x="7397871" y="539148"/>
            <a:ext cx="1699563" cy="232720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7" name="Picture 2"/>
          <p:cNvPicPr>
            <a:picLocks noChangeAspect="1" noChangeArrowheads="1"/>
          </p:cNvPicPr>
          <p:nvPr/>
        </p:nvPicPr>
        <p:blipFill rotWithShape="1">
          <a:blip r:embed="rId6" cstate="print">
            <a:extLst>
              <a:ext uri="{28A0092B-C50C-407E-A947-70E740481C1C}">
                <a14:useLocalDpi xmlns:a14="http://schemas.microsoft.com/office/drawing/2010/main"/>
              </a:ext>
            </a:extLst>
          </a:blip>
          <a:srcRect l="7515" r="8544"/>
          <a:stretch/>
        </p:blipFill>
        <p:spPr bwMode="auto">
          <a:xfrm>
            <a:off x="4237334" y="2953423"/>
            <a:ext cx="4706275" cy="1452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p:cNvPicPr>
            <a:picLocks noChangeAspect="1" noChangeArrowheads="1"/>
          </p:cNvPicPr>
          <p:nvPr/>
        </p:nvPicPr>
        <p:blipFill rotWithShape="1">
          <a:blip r:embed="rId7" cstate="print">
            <a:extLst>
              <a:ext uri="{28A0092B-C50C-407E-A947-70E740481C1C}">
                <a14:useLocalDpi xmlns:a14="http://schemas.microsoft.com/office/drawing/2010/main"/>
              </a:ext>
            </a:extLst>
          </a:blip>
          <a:srcRect l="9455" r="8014"/>
          <a:stretch/>
        </p:blipFill>
        <p:spPr bwMode="auto">
          <a:xfrm>
            <a:off x="4348432" y="4514300"/>
            <a:ext cx="4646453" cy="1492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75036032"/>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solidFill>
                  <a:srgbClr val="FFC000"/>
                </a:solidFill>
              </a:rPr>
              <a:t>				</a:t>
            </a:r>
            <a:r>
              <a:rPr lang="en-US" sz="3600" b="1" dirty="0" smtClean="0">
                <a:solidFill>
                  <a:srgbClr val="FF0000"/>
                </a:solidFill>
              </a:rPr>
              <a:t>R4A UE Time Line</a:t>
            </a:r>
            <a:r>
              <a:rPr lang="en-US" sz="3600" dirty="0" smtClean="0">
                <a:solidFill>
                  <a:srgbClr val="FFC000"/>
                </a:solidFill>
              </a:rPr>
              <a:t>		</a:t>
            </a:r>
            <a:r>
              <a:rPr lang="en-US" sz="2400" dirty="0" smtClean="0">
                <a:solidFill>
                  <a:srgbClr val="FFC000"/>
                </a:solidFill>
              </a:rPr>
              <a:t>		</a:t>
            </a:r>
            <a:endParaRPr lang="en-US" sz="2400" dirty="0"/>
          </a:p>
        </p:txBody>
      </p:sp>
      <p:sp>
        <p:nvSpPr>
          <p:cNvPr id="3" name="Content Placeholder 2"/>
          <p:cNvSpPr>
            <a:spLocks noGrp="1"/>
          </p:cNvSpPr>
          <p:nvPr>
            <p:ph idx="1"/>
          </p:nvPr>
        </p:nvSpPr>
        <p:spPr>
          <a:xfrm>
            <a:off x="457200" y="1417638"/>
            <a:ext cx="8229600" cy="4525963"/>
          </a:xfrm>
        </p:spPr>
        <p:txBody>
          <a:bodyPr/>
          <a:lstStyle/>
          <a:p>
            <a:pPr lvl="1">
              <a:buNone/>
            </a:pPr>
            <a:endParaRPr lang="en-US" dirty="0" smtClean="0"/>
          </a:p>
          <a:p>
            <a:endParaRPr lang="en-US" dirty="0"/>
          </a:p>
        </p:txBody>
      </p:sp>
      <p:graphicFrame>
        <p:nvGraphicFramePr>
          <p:cNvPr id="5" name="Table 4"/>
          <p:cNvGraphicFramePr>
            <a:graphicFrameLocks noGrp="1"/>
          </p:cNvGraphicFramePr>
          <p:nvPr/>
        </p:nvGraphicFramePr>
        <p:xfrm>
          <a:off x="762001" y="1717765"/>
          <a:ext cx="7924799" cy="4381114"/>
        </p:xfrm>
        <a:graphic>
          <a:graphicData uri="http://schemas.openxmlformats.org/drawingml/2006/table">
            <a:tbl>
              <a:tblPr firstRow="1" bandRow="1">
                <a:tableStyleId>{5C22544A-7EE6-4342-B048-85BDC9FD1C3A}</a:tableStyleId>
              </a:tblPr>
              <a:tblGrid>
                <a:gridCol w="3588788"/>
                <a:gridCol w="862056"/>
                <a:gridCol w="797723"/>
                <a:gridCol w="874922"/>
                <a:gridCol w="952121"/>
                <a:gridCol w="849189"/>
              </a:tblGrid>
              <a:tr h="368698">
                <a:tc>
                  <a:txBody>
                    <a:bodyPr/>
                    <a:lstStyle/>
                    <a:p>
                      <a:pPr algn="l" rtl="0" fontAlgn="t"/>
                      <a:r>
                        <a:rPr lang="en-US" sz="1600" b="1" i="0" u="none" strike="noStrike" dirty="0">
                          <a:solidFill>
                            <a:srgbClr val="FFFF00"/>
                          </a:solidFill>
                          <a:latin typeface="Calibri"/>
                        </a:rPr>
                        <a:t>Activity:</a:t>
                      </a:r>
                    </a:p>
                  </a:txBody>
                  <a:tcPr marL="9525" marR="9525" marT="9525" marB="0"/>
                </a:tc>
                <a:tc>
                  <a:txBody>
                    <a:bodyPr/>
                    <a:lstStyle/>
                    <a:p>
                      <a:pPr algn="ctr" rtl="0" fontAlgn="t"/>
                      <a:r>
                        <a:rPr lang="en-US" sz="1600" b="1" i="0" u="none" strike="noStrike" dirty="0">
                          <a:solidFill>
                            <a:srgbClr val="FFFF00"/>
                          </a:solidFill>
                          <a:latin typeface="Calibri"/>
                        </a:rPr>
                        <a:t>Year 1</a:t>
                      </a:r>
                    </a:p>
                  </a:txBody>
                  <a:tcPr marL="9525" marR="9525" marT="9525" marB="0"/>
                </a:tc>
                <a:tc>
                  <a:txBody>
                    <a:bodyPr/>
                    <a:lstStyle/>
                    <a:p>
                      <a:pPr algn="ctr" rtl="0" fontAlgn="t"/>
                      <a:r>
                        <a:rPr lang="en-US" sz="1600" b="1" i="0" u="none" strike="noStrike" dirty="0">
                          <a:solidFill>
                            <a:srgbClr val="FFFF00"/>
                          </a:solidFill>
                          <a:latin typeface="Calibri"/>
                        </a:rPr>
                        <a:t>Year 2</a:t>
                      </a:r>
                    </a:p>
                  </a:txBody>
                  <a:tcPr marL="9525" marR="9525" marT="9525" marB="0"/>
                </a:tc>
                <a:tc>
                  <a:txBody>
                    <a:bodyPr/>
                    <a:lstStyle/>
                    <a:p>
                      <a:pPr algn="ctr" rtl="0" fontAlgn="t"/>
                      <a:r>
                        <a:rPr lang="en-US" sz="1600" b="1" i="0" u="none" strike="noStrike" dirty="0">
                          <a:solidFill>
                            <a:srgbClr val="FFFF00"/>
                          </a:solidFill>
                          <a:latin typeface="Calibri"/>
                        </a:rPr>
                        <a:t>Year 3</a:t>
                      </a:r>
                    </a:p>
                  </a:txBody>
                  <a:tcPr marL="9525" marR="9525" marT="9525" marB="0"/>
                </a:tc>
                <a:tc>
                  <a:txBody>
                    <a:bodyPr/>
                    <a:lstStyle/>
                    <a:p>
                      <a:pPr algn="ctr" rtl="0" fontAlgn="t"/>
                      <a:r>
                        <a:rPr lang="en-US" sz="1600" b="1" i="0" u="none" strike="noStrike" dirty="0">
                          <a:solidFill>
                            <a:srgbClr val="FFFF00"/>
                          </a:solidFill>
                          <a:latin typeface="Calibri"/>
                        </a:rPr>
                        <a:t>Year 4</a:t>
                      </a:r>
                    </a:p>
                  </a:txBody>
                  <a:tcPr marL="9525" marR="9525" marT="9525" marB="0"/>
                </a:tc>
                <a:tc>
                  <a:txBody>
                    <a:bodyPr/>
                    <a:lstStyle/>
                    <a:p>
                      <a:pPr algn="ctr" rtl="0" fontAlgn="t"/>
                      <a:r>
                        <a:rPr lang="en-US" sz="1600" b="1" i="0" u="none" strike="noStrike" dirty="0">
                          <a:solidFill>
                            <a:srgbClr val="FFFF00"/>
                          </a:solidFill>
                          <a:latin typeface="Calibri"/>
                        </a:rPr>
                        <a:t>Year 5</a:t>
                      </a:r>
                    </a:p>
                  </a:txBody>
                  <a:tcPr marL="9525" marR="9525" marT="9525" marB="0"/>
                </a:tc>
              </a:tr>
              <a:tr h="59142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aseline="0" dirty="0" smtClean="0">
                          <a:solidFill>
                            <a:schemeClr val="tx1"/>
                          </a:solidFill>
                          <a:latin typeface="Calibri" pitchFamily="34" charset="0"/>
                          <a:ea typeface="Times New Roman"/>
                        </a:rPr>
                        <a:t>Technical system setup and implementation</a:t>
                      </a:r>
                      <a:r>
                        <a:rPr lang="en-US" sz="1600" dirty="0" smtClean="0">
                          <a:solidFill>
                            <a:schemeClr val="accent1"/>
                          </a:solidFill>
                          <a:latin typeface="Calibri" pitchFamily="34" charset="0"/>
                          <a:ea typeface="Times New Roman"/>
                        </a:rPr>
                        <a:t> </a:t>
                      </a:r>
                    </a:p>
                  </a:txBody>
                  <a:tcPr marL="68580" marR="68580" marT="0" marB="0">
                    <a:solidFill>
                      <a:schemeClr val="accent1">
                        <a:lumMod val="40000"/>
                        <a:lumOff val="60000"/>
                      </a:schemeClr>
                    </a:solidFill>
                  </a:tcPr>
                </a:tc>
                <a:tc>
                  <a:txBody>
                    <a:bodyPr/>
                    <a:lstStyle/>
                    <a:p>
                      <a:pPr algn="l" fontAlgn="t"/>
                      <a:r>
                        <a:rPr lang="en-US" sz="1600" b="0" i="0" u="none" strike="noStrike" dirty="0">
                          <a:solidFill>
                            <a:srgbClr val="FFFF00"/>
                          </a:solidFill>
                          <a:latin typeface="Calibri"/>
                        </a:rPr>
                        <a:t> </a:t>
                      </a:r>
                    </a:p>
                  </a:txBody>
                  <a:tcPr marL="9525" marR="9525" marT="9525" marB="0">
                    <a:solidFill>
                      <a:schemeClr val="tx1"/>
                    </a:solidFill>
                  </a:tcPr>
                </a:tc>
                <a:tc>
                  <a:txBody>
                    <a:bodyPr/>
                    <a:lstStyle/>
                    <a:p>
                      <a:pPr algn="l" fontAlgn="t"/>
                      <a:r>
                        <a:rPr lang="en-US" sz="1600" b="0" i="0" u="none" strike="noStrike" dirty="0">
                          <a:solidFill>
                            <a:srgbClr val="FFFF00"/>
                          </a:solidFill>
                          <a:latin typeface="Calibri"/>
                        </a:rPr>
                        <a:t> </a:t>
                      </a:r>
                    </a:p>
                  </a:txBody>
                  <a:tcPr marL="9525" marR="9525" marT="9525" marB="0">
                    <a:solidFill>
                      <a:schemeClr val="accent1">
                        <a:lumMod val="40000"/>
                        <a:lumOff val="60000"/>
                      </a:schemeClr>
                    </a:solidFill>
                  </a:tcPr>
                </a:tc>
                <a:tc>
                  <a:txBody>
                    <a:bodyPr/>
                    <a:lstStyle/>
                    <a:p>
                      <a:pPr algn="l" fontAlgn="t"/>
                      <a:r>
                        <a:rPr lang="en-US" sz="1600" b="0" i="0" u="none" strike="noStrike" dirty="0">
                          <a:solidFill>
                            <a:srgbClr val="FFFF00"/>
                          </a:solidFill>
                          <a:latin typeface="Calibri"/>
                        </a:rPr>
                        <a:t> </a:t>
                      </a:r>
                    </a:p>
                  </a:txBody>
                  <a:tcPr marL="9525" marR="9525" marT="9525" marB="0">
                    <a:solidFill>
                      <a:schemeClr val="accent1">
                        <a:lumMod val="40000"/>
                        <a:lumOff val="60000"/>
                      </a:schemeClr>
                    </a:solidFill>
                  </a:tcPr>
                </a:tc>
                <a:tc>
                  <a:txBody>
                    <a:bodyPr/>
                    <a:lstStyle/>
                    <a:p>
                      <a:pPr algn="l" fontAlgn="t"/>
                      <a:r>
                        <a:rPr lang="en-US" sz="1600" b="0" i="0" u="none" strike="noStrike" dirty="0">
                          <a:solidFill>
                            <a:srgbClr val="FFFF00"/>
                          </a:solidFill>
                          <a:latin typeface="Calibri"/>
                        </a:rPr>
                        <a:t> </a:t>
                      </a:r>
                    </a:p>
                  </a:txBody>
                  <a:tcPr marL="9525" marR="9525" marT="9525" marB="0">
                    <a:solidFill>
                      <a:schemeClr val="accent1">
                        <a:lumMod val="40000"/>
                        <a:lumOff val="60000"/>
                      </a:schemeClr>
                    </a:solidFill>
                  </a:tcPr>
                </a:tc>
                <a:tc>
                  <a:txBody>
                    <a:bodyPr/>
                    <a:lstStyle/>
                    <a:p>
                      <a:pPr algn="l" fontAlgn="t"/>
                      <a:r>
                        <a:rPr lang="en-US" sz="1600" b="0" i="0" u="none" strike="noStrike" dirty="0">
                          <a:solidFill>
                            <a:srgbClr val="FFFF00"/>
                          </a:solidFill>
                          <a:latin typeface="Calibri"/>
                        </a:rPr>
                        <a:t> </a:t>
                      </a:r>
                    </a:p>
                  </a:txBody>
                  <a:tcPr marL="9525" marR="9525" marT="9525" marB="0">
                    <a:solidFill>
                      <a:schemeClr val="accent1">
                        <a:lumMod val="40000"/>
                        <a:lumOff val="60000"/>
                      </a:schemeClr>
                    </a:solidFill>
                  </a:tcPr>
                </a:tc>
              </a:tr>
              <a:tr h="566759">
                <a:tc>
                  <a:txBody>
                    <a:bodyPr/>
                    <a:lstStyle/>
                    <a:p>
                      <a:pPr marL="0" marR="0" algn="l">
                        <a:spcBef>
                          <a:spcPts val="0"/>
                        </a:spcBef>
                        <a:spcAft>
                          <a:spcPts val="0"/>
                        </a:spcAft>
                        <a:tabLst>
                          <a:tab pos="2743200" algn="ctr"/>
                          <a:tab pos="5486400" algn="r"/>
                          <a:tab pos="274320" algn="l"/>
                          <a:tab pos="2743200" algn="ctr"/>
                          <a:tab pos="5486400" algn="r"/>
                        </a:tabLst>
                      </a:pPr>
                      <a:r>
                        <a:rPr lang="en-US" sz="1600" baseline="0" dirty="0" smtClean="0">
                          <a:solidFill>
                            <a:schemeClr val="tx1"/>
                          </a:solidFill>
                          <a:latin typeface="Calibri" pitchFamily="34" charset="0"/>
                          <a:ea typeface="Times New Roman"/>
                        </a:rPr>
                        <a:t>Inverse dynamics model development, testing and integration</a:t>
                      </a:r>
                      <a:endParaRPr lang="en-US" sz="1600" baseline="0" dirty="0">
                        <a:solidFill>
                          <a:schemeClr val="tx1"/>
                        </a:solidFill>
                        <a:latin typeface="Calibri" pitchFamily="34" charset="0"/>
                        <a:ea typeface="Times New Roman"/>
                      </a:endParaRPr>
                    </a:p>
                  </a:txBody>
                  <a:tcPr marL="68580" marR="68580" marT="0" marB="0">
                    <a:solidFill>
                      <a:schemeClr val="accent1">
                        <a:lumMod val="20000"/>
                        <a:lumOff val="80000"/>
                      </a:schemeClr>
                    </a:solidFill>
                  </a:tcPr>
                </a:tc>
                <a:tc>
                  <a:txBody>
                    <a:bodyPr/>
                    <a:lstStyle/>
                    <a:p>
                      <a:endParaRPr lang="en-US" dirty="0"/>
                    </a:p>
                  </a:txBody>
                  <a:tcPr>
                    <a:solidFill>
                      <a:schemeClr val="tx1">
                        <a:lumMod val="50000"/>
                        <a:lumOff val="50000"/>
                      </a:schemeClr>
                    </a:solidFill>
                  </a:tcPr>
                </a:tc>
                <a:tc>
                  <a:txBody>
                    <a:bodyPr/>
                    <a:lstStyle/>
                    <a:p>
                      <a:endParaRPr lang="en-US" dirty="0"/>
                    </a:p>
                  </a:txBody>
                  <a:tcPr>
                    <a:solidFill>
                      <a:schemeClr val="tx1">
                        <a:lumMod val="50000"/>
                        <a:lumOff val="50000"/>
                      </a:schemeClr>
                    </a:solidFill>
                  </a:tcPr>
                </a:tc>
                <a:tc>
                  <a:txBody>
                    <a:bodyPr/>
                    <a:lstStyle/>
                    <a:p>
                      <a:pPr marL="0" marR="0" algn="l" defTabSz="457200" rtl="0" eaLnBrk="1" latinLnBrk="0" hangingPunct="1">
                        <a:spcBef>
                          <a:spcPts val="0"/>
                        </a:spcBef>
                        <a:spcAft>
                          <a:spcPts val="0"/>
                        </a:spcAft>
                      </a:pPr>
                      <a:endParaRPr lang="en-US" sz="1600" kern="1200" baseline="0" dirty="0">
                        <a:solidFill>
                          <a:schemeClr val="tx1"/>
                        </a:solidFill>
                        <a:latin typeface="Calibri" pitchFamily="34" charset="0"/>
                        <a:ea typeface="Times New Roman"/>
                        <a:cs typeface="+mn-cs"/>
                      </a:endParaRPr>
                    </a:p>
                  </a:txBody>
                  <a:tcPr>
                    <a:solidFill>
                      <a:schemeClr val="accent1">
                        <a:lumMod val="20000"/>
                        <a:lumOff val="80000"/>
                      </a:schemeClr>
                    </a:solidFill>
                  </a:tcPr>
                </a:tc>
                <a:tc>
                  <a:txBody>
                    <a:bodyPr/>
                    <a:lstStyle/>
                    <a:p>
                      <a:endParaRPr lang="en-US" dirty="0"/>
                    </a:p>
                  </a:txBody>
                  <a:tcPr>
                    <a:solidFill>
                      <a:schemeClr val="accent1">
                        <a:lumMod val="20000"/>
                        <a:lumOff val="80000"/>
                      </a:schemeClr>
                    </a:solidFill>
                  </a:tcPr>
                </a:tc>
                <a:tc>
                  <a:txBody>
                    <a:bodyPr/>
                    <a:lstStyle/>
                    <a:p>
                      <a:endParaRPr lang="en-US" dirty="0"/>
                    </a:p>
                  </a:txBody>
                  <a:tcPr>
                    <a:solidFill>
                      <a:schemeClr val="accent1">
                        <a:lumMod val="20000"/>
                        <a:lumOff val="80000"/>
                      </a:schemeClr>
                    </a:solidFill>
                  </a:tcPr>
                </a:tc>
              </a:tr>
              <a:tr h="370114">
                <a:tc>
                  <a:txBody>
                    <a:bodyPr/>
                    <a:lstStyle/>
                    <a:p>
                      <a:pPr marL="0" marR="0" algn="l">
                        <a:spcBef>
                          <a:spcPts val="0"/>
                        </a:spcBef>
                        <a:spcAft>
                          <a:spcPts val="0"/>
                        </a:spcAft>
                        <a:tabLst>
                          <a:tab pos="2743200" algn="ctr"/>
                          <a:tab pos="5486400" algn="r"/>
                          <a:tab pos="274320" algn="l"/>
                          <a:tab pos="2743200" algn="ctr"/>
                          <a:tab pos="5486400" algn="r"/>
                        </a:tabLst>
                      </a:pPr>
                      <a:r>
                        <a:rPr lang="en-US" sz="1600" dirty="0" smtClean="0">
                          <a:solidFill>
                            <a:schemeClr val="tx1"/>
                          </a:solidFill>
                          <a:latin typeface="Calibri" pitchFamily="34" charset="0"/>
                          <a:ea typeface="Times New Roman"/>
                        </a:rPr>
                        <a:t>Subject</a:t>
                      </a:r>
                      <a:r>
                        <a:rPr lang="en-US" sz="1600" baseline="0" dirty="0" smtClean="0">
                          <a:solidFill>
                            <a:schemeClr val="tx1"/>
                          </a:solidFill>
                          <a:latin typeface="Calibri" pitchFamily="34" charset="0"/>
                          <a:ea typeface="Times New Roman"/>
                        </a:rPr>
                        <a:t> </a:t>
                      </a:r>
                      <a:r>
                        <a:rPr lang="en-US" sz="1600" dirty="0" smtClean="0">
                          <a:solidFill>
                            <a:schemeClr val="tx1"/>
                          </a:solidFill>
                          <a:latin typeface="Calibri" pitchFamily="34" charset="0"/>
                          <a:ea typeface="Times New Roman"/>
                        </a:rPr>
                        <a:t>recruitment, screening and baseline assessment</a:t>
                      </a:r>
                      <a:endParaRPr lang="en-US" sz="1600" dirty="0">
                        <a:solidFill>
                          <a:schemeClr val="tx1"/>
                        </a:solidFill>
                        <a:latin typeface="Calibri" pitchFamily="34" charset="0"/>
                        <a:ea typeface="Times New Roman"/>
                      </a:endParaRPr>
                    </a:p>
                  </a:txBody>
                  <a:tcPr marL="68580" marR="68580" marT="0" marB="0">
                    <a:solidFill>
                      <a:schemeClr val="accent1">
                        <a:lumMod val="40000"/>
                        <a:lumOff val="60000"/>
                      </a:schemeClr>
                    </a:solidFill>
                  </a:tcPr>
                </a:tc>
                <a:tc>
                  <a:txBody>
                    <a:bodyPr/>
                    <a:lstStyle/>
                    <a:p>
                      <a:endParaRPr lang="en-US" dirty="0"/>
                    </a:p>
                  </a:txBody>
                  <a:tcPr>
                    <a:solidFill>
                      <a:schemeClr val="tx1"/>
                    </a:solidFill>
                  </a:tcPr>
                </a:tc>
                <a:tc>
                  <a:txBody>
                    <a:bodyPr/>
                    <a:lstStyle/>
                    <a:p>
                      <a:endParaRPr lang="en-US" dirty="0"/>
                    </a:p>
                  </a:txBody>
                  <a:tcPr>
                    <a:solidFill>
                      <a:schemeClr val="tx1"/>
                    </a:solidFill>
                  </a:tcPr>
                </a:tc>
                <a:tc>
                  <a:txBody>
                    <a:bodyPr/>
                    <a:lstStyle/>
                    <a:p>
                      <a:endParaRPr lang="en-US" dirty="0"/>
                    </a:p>
                  </a:txBody>
                  <a:tcPr>
                    <a:solidFill>
                      <a:schemeClr val="tx1"/>
                    </a:solidFill>
                  </a:tcPr>
                </a:tc>
                <a:tc>
                  <a:txBody>
                    <a:bodyPr/>
                    <a:lstStyle/>
                    <a:p>
                      <a:endParaRPr lang="en-US" dirty="0"/>
                    </a:p>
                  </a:txBody>
                  <a:tcPr>
                    <a:solidFill>
                      <a:schemeClr val="tx1"/>
                    </a:solidFill>
                  </a:tcPr>
                </a:tc>
                <a:tc>
                  <a:txBody>
                    <a:bodyPr/>
                    <a:lstStyle/>
                    <a:p>
                      <a:endParaRPr lang="en-US" dirty="0"/>
                    </a:p>
                  </a:txBody>
                  <a:tcPr>
                    <a:solidFill>
                      <a:schemeClr val="tx1"/>
                    </a:solidFill>
                  </a:tcPr>
                </a:tc>
              </a:tr>
              <a:tr h="415834">
                <a:tc>
                  <a:txBody>
                    <a:bodyPr/>
                    <a:lstStyle/>
                    <a:p>
                      <a:pPr marL="0" marR="0">
                        <a:spcBef>
                          <a:spcPts val="0"/>
                        </a:spcBef>
                        <a:spcAft>
                          <a:spcPts val="0"/>
                        </a:spcAft>
                      </a:pPr>
                      <a:r>
                        <a:rPr lang="en-US" sz="1600" baseline="0" dirty="0" smtClean="0">
                          <a:solidFill>
                            <a:schemeClr val="tx1"/>
                          </a:solidFill>
                          <a:latin typeface="Calibri" pitchFamily="34" charset="0"/>
                          <a:ea typeface="Times New Roman"/>
                        </a:rPr>
                        <a:t>Subject testing of 48 children using assistive mobility devices </a:t>
                      </a:r>
                      <a:endParaRPr lang="en-US" sz="1600" baseline="0" dirty="0">
                        <a:solidFill>
                          <a:schemeClr val="tx1"/>
                        </a:solidFill>
                        <a:latin typeface="Calibri" pitchFamily="34" charset="0"/>
                        <a:ea typeface="Times New Roman"/>
                      </a:endParaRPr>
                    </a:p>
                  </a:txBody>
                  <a:tcPr marL="68580" marR="68580" marT="0" marB="0">
                    <a:solidFill>
                      <a:schemeClr val="accent1">
                        <a:lumMod val="20000"/>
                        <a:lumOff val="80000"/>
                      </a:schemeClr>
                    </a:solidFill>
                  </a:tcPr>
                </a:tc>
                <a:tc>
                  <a:txBody>
                    <a:bodyPr/>
                    <a:lstStyle/>
                    <a:p>
                      <a:endParaRPr lang="en-US" dirty="0"/>
                    </a:p>
                  </a:txBody>
                  <a:tcPr>
                    <a:solidFill>
                      <a:schemeClr val="tx1">
                        <a:lumMod val="65000"/>
                        <a:lumOff val="35000"/>
                      </a:schemeClr>
                    </a:solidFill>
                  </a:tcPr>
                </a:tc>
                <a:tc>
                  <a:txBody>
                    <a:bodyPr/>
                    <a:lstStyle/>
                    <a:p>
                      <a:endParaRPr lang="en-US" dirty="0"/>
                    </a:p>
                  </a:txBody>
                  <a:tcPr>
                    <a:solidFill>
                      <a:schemeClr val="tx1">
                        <a:lumMod val="65000"/>
                        <a:lumOff val="35000"/>
                      </a:schemeClr>
                    </a:solidFill>
                  </a:tcPr>
                </a:tc>
                <a:tc>
                  <a:txBody>
                    <a:bodyPr/>
                    <a:lstStyle/>
                    <a:p>
                      <a:endParaRPr lang="en-US" dirty="0"/>
                    </a:p>
                  </a:txBody>
                  <a:tcPr>
                    <a:solidFill>
                      <a:schemeClr val="tx1">
                        <a:lumMod val="50000"/>
                        <a:lumOff val="50000"/>
                      </a:schemeClr>
                    </a:solidFill>
                  </a:tcPr>
                </a:tc>
                <a:tc>
                  <a:txBody>
                    <a:bodyPr/>
                    <a:lstStyle/>
                    <a:p>
                      <a:endParaRPr lang="en-US" dirty="0"/>
                    </a:p>
                  </a:txBody>
                  <a:tcPr>
                    <a:solidFill>
                      <a:schemeClr val="tx1">
                        <a:lumMod val="50000"/>
                        <a:lumOff val="50000"/>
                      </a:schemeClr>
                    </a:solidFill>
                  </a:tcPr>
                </a:tc>
                <a:tc>
                  <a:txBody>
                    <a:bodyPr/>
                    <a:lstStyle/>
                    <a:p>
                      <a:endParaRPr lang="en-US" dirty="0"/>
                    </a:p>
                  </a:txBody>
                  <a:tcPr>
                    <a:solidFill>
                      <a:schemeClr val="tx1">
                        <a:lumMod val="50000"/>
                        <a:lumOff val="50000"/>
                      </a:schemeClr>
                    </a:solidFill>
                  </a:tcPr>
                </a:tc>
              </a:tr>
              <a:tr h="39188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aseline="0" dirty="0" smtClean="0">
                          <a:solidFill>
                            <a:schemeClr val="tx1"/>
                          </a:solidFill>
                          <a:latin typeface="Calibri" pitchFamily="34" charset="0"/>
                          <a:ea typeface="Times New Roman"/>
                        </a:rPr>
                        <a:t>Administration and assessment of outcomes tools</a:t>
                      </a:r>
                    </a:p>
                  </a:txBody>
                  <a:tcPr marL="68580" marR="68580" marT="0" marB="0">
                    <a:solidFill>
                      <a:schemeClr val="accent1">
                        <a:lumMod val="40000"/>
                        <a:lumOff val="60000"/>
                      </a:schemeClr>
                    </a:solidFill>
                  </a:tcPr>
                </a:tc>
                <a:tc>
                  <a:txBody>
                    <a:bodyPr/>
                    <a:lstStyle/>
                    <a:p>
                      <a:endParaRPr lang="en-US" dirty="0"/>
                    </a:p>
                  </a:txBody>
                  <a:tcPr>
                    <a:solidFill>
                      <a:schemeClr val="tx1"/>
                    </a:solidFill>
                  </a:tcPr>
                </a:tc>
                <a:tc>
                  <a:txBody>
                    <a:bodyPr/>
                    <a:lstStyle/>
                    <a:p>
                      <a:endParaRPr lang="en-US" dirty="0"/>
                    </a:p>
                  </a:txBody>
                  <a:tcPr>
                    <a:solidFill>
                      <a:schemeClr val="tx1"/>
                    </a:solidFill>
                  </a:tcPr>
                </a:tc>
                <a:tc>
                  <a:txBody>
                    <a:bodyPr/>
                    <a:lstStyle/>
                    <a:p>
                      <a:endParaRPr lang="en-US" dirty="0"/>
                    </a:p>
                  </a:txBody>
                  <a:tcPr>
                    <a:solidFill>
                      <a:schemeClr val="tx1"/>
                    </a:solidFill>
                  </a:tcPr>
                </a:tc>
                <a:tc>
                  <a:txBody>
                    <a:bodyPr/>
                    <a:lstStyle/>
                    <a:p>
                      <a:endParaRPr lang="en-US" dirty="0"/>
                    </a:p>
                  </a:txBody>
                  <a:tcPr>
                    <a:solidFill>
                      <a:schemeClr val="tx1"/>
                    </a:solidFill>
                  </a:tcPr>
                </a:tc>
                <a:tc>
                  <a:txBody>
                    <a:bodyPr/>
                    <a:lstStyle/>
                    <a:p>
                      <a:endParaRPr lang="en-US" dirty="0"/>
                    </a:p>
                  </a:txBody>
                  <a:tcPr>
                    <a:solidFill>
                      <a:schemeClr val="tx1"/>
                    </a:solidFill>
                  </a:tcPr>
                </a:tc>
              </a:tr>
              <a:tr h="391886">
                <a:tc>
                  <a:txBody>
                    <a:bodyPr/>
                    <a:lstStyle/>
                    <a:p>
                      <a:pPr marL="0" marR="0" algn="l">
                        <a:spcBef>
                          <a:spcPts val="0"/>
                        </a:spcBef>
                        <a:spcAft>
                          <a:spcPts val="0"/>
                        </a:spcAft>
                        <a:tabLst>
                          <a:tab pos="457200" algn="l"/>
                          <a:tab pos="274320" algn="l"/>
                          <a:tab pos="457200" algn="l"/>
                        </a:tabLst>
                      </a:pPr>
                      <a:r>
                        <a:rPr lang="en-US" sz="1600" baseline="0" dirty="0" smtClean="0">
                          <a:solidFill>
                            <a:schemeClr val="tx1"/>
                          </a:solidFill>
                          <a:latin typeface="Calibri" pitchFamily="34" charset="0"/>
                          <a:ea typeface="Times New Roman"/>
                          <a:cs typeface="Times New Roman"/>
                        </a:rPr>
                        <a:t>Musculoskeletal model development, testing and integration</a:t>
                      </a:r>
                      <a:endParaRPr lang="en-US" sz="1600" baseline="0" dirty="0">
                        <a:solidFill>
                          <a:schemeClr val="tx1"/>
                        </a:solidFill>
                        <a:latin typeface="Calibri" pitchFamily="34" charset="0"/>
                        <a:ea typeface="Times New Roman"/>
                        <a:cs typeface="Times New Roman"/>
                      </a:endParaRPr>
                    </a:p>
                  </a:txBody>
                  <a:tcPr marL="68580" marR="68580" marT="0" marB="0">
                    <a:solidFill>
                      <a:schemeClr val="accent1">
                        <a:lumMod val="20000"/>
                        <a:lumOff val="80000"/>
                      </a:schemeClr>
                    </a:solidFill>
                  </a:tcPr>
                </a:tc>
                <a:tc>
                  <a:txBody>
                    <a:bodyPr/>
                    <a:lstStyle/>
                    <a:p>
                      <a:endParaRPr lang="en-US" dirty="0"/>
                    </a:p>
                  </a:txBody>
                  <a:tcPr>
                    <a:solidFill>
                      <a:schemeClr val="accent1">
                        <a:lumMod val="20000"/>
                        <a:lumOff val="80000"/>
                      </a:schemeClr>
                    </a:solidFill>
                  </a:tcPr>
                </a:tc>
                <a:tc>
                  <a:txBody>
                    <a:bodyPr/>
                    <a:lstStyle/>
                    <a:p>
                      <a:endParaRPr lang="en-US" dirty="0"/>
                    </a:p>
                  </a:txBody>
                  <a:tcPr>
                    <a:solidFill>
                      <a:schemeClr val="tx1">
                        <a:lumMod val="50000"/>
                        <a:lumOff val="50000"/>
                      </a:schemeClr>
                    </a:solidFill>
                  </a:tcPr>
                </a:tc>
                <a:tc>
                  <a:txBody>
                    <a:bodyPr/>
                    <a:lstStyle/>
                    <a:p>
                      <a:endParaRPr lang="en-US" dirty="0"/>
                    </a:p>
                  </a:txBody>
                  <a:tcPr>
                    <a:solidFill>
                      <a:schemeClr val="tx1">
                        <a:lumMod val="50000"/>
                        <a:lumOff val="50000"/>
                      </a:schemeClr>
                    </a:solidFill>
                  </a:tcPr>
                </a:tc>
                <a:tc>
                  <a:txBody>
                    <a:bodyPr/>
                    <a:lstStyle/>
                    <a:p>
                      <a:endParaRPr lang="en-US" dirty="0"/>
                    </a:p>
                  </a:txBody>
                  <a:tcPr>
                    <a:solidFill>
                      <a:schemeClr val="tx1">
                        <a:lumMod val="50000"/>
                        <a:lumOff val="50000"/>
                      </a:schemeClr>
                    </a:solidFill>
                  </a:tcPr>
                </a:tc>
                <a:tc>
                  <a:txBody>
                    <a:bodyPr/>
                    <a:lstStyle/>
                    <a:p>
                      <a:endParaRPr lang="en-US" dirty="0"/>
                    </a:p>
                  </a:txBody>
                  <a:tcPr>
                    <a:solidFill>
                      <a:schemeClr val="tx1">
                        <a:lumMod val="50000"/>
                        <a:lumOff val="50000"/>
                      </a:schemeClr>
                    </a:solidFill>
                  </a:tcPr>
                </a:tc>
              </a:tr>
              <a:tr h="413657">
                <a:tc>
                  <a:txBody>
                    <a:bodyPr/>
                    <a:lstStyle/>
                    <a:p>
                      <a:pPr marL="0" marR="0" algn="l">
                        <a:spcBef>
                          <a:spcPts val="0"/>
                        </a:spcBef>
                        <a:spcAft>
                          <a:spcPts val="0"/>
                        </a:spcAft>
                        <a:tabLst>
                          <a:tab pos="457200" algn="l"/>
                          <a:tab pos="274320" algn="l"/>
                          <a:tab pos="457200" algn="l"/>
                        </a:tabLst>
                      </a:pPr>
                      <a:r>
                        <a:rPr lang="en-US" sz="1600" baseline="0" dirty="0" smtClean="0">
                          <a:solidFill>
                            <a:schemeClr val="tx1"/>
                          </a:solidFill>
                          <a:latin typeface="Calibri" pitchFamily="34" charset="0"/>
                          <a:ea typeface="Times New Roman"/>
                          <a:cs typeface="Times New Roman"/>
                        </a:rPr>
                        <a:t>Quantitative data review, ongoing power analysis and statistical analysis</a:t>
                      </a:r>
                      <a:endParaRPr lang="en-US" sz="1600" baseline="0" dirty="0">
                        <a:solidFill>
                          <a:schemeClr val="tx1"/>
                        </a:solidFill>
                        <a:latin typeface="Calibri" pitchFamily="34" charset="0"/>
                        <a:ea typeface="Times New Roman"/>
                        <a:cs typeface="Times New Roman"/>
                      </a:endParaRPr>
                    </a:p>
                  </a:txBody>
                  <a:tcPr marL="68580" marR="68580" marT="0" marB="0">
                    <a:solidFill>
                      <a:schemeClr val="accent1">
                        <a:lumMod val="40000"/>
                        <a:lumOff val="60000"/>
                      </a:schemeClr>
                    </a:solidFill>
                  </a:tcPr>
                </a:tc>
                <a:tc>
                  <a:txBody>
                    <a:bodyPr/>
                    <a:lstStyle/>
                    <a:p>
                      <a:endParaRPr lang="en-US" dirty="0"/>
                    </a:p>
                  </a:txBody>
                  <a:tcPr>
                    <a:solidFill>
                      <a:schemeClr val="tx1"/>
                    </a:solidFill>
                  </a:tcPr>
                </a:tc>
                <a:tc>
                  <a:txBody>
                    <a:bodyPr/>
                    <a:lstStyle/>
                    <a:p>
                      <a:endParaRPr lang="en-US" dirty="0"/>
                    </a:p>
                  </a:txBody>
                  <a:tcPr>
                    <a:solidFill>
                      <a:schemeClr val="tx1"/>
                    </a:solidFill>
                  </a:tcPr>
                </a:tc>
                <a:tc>
                  <a:txBody>
                    <a:bodyPr/>
                    <a:lstStyle/>
                    <a:p>
                      <a:endParaRPr lang="en-US" dirty="0"/>
                    </a:p>
                  </a:txBody>
                  <a:tcPr>
                    <a:solidFill>
                      <a:schemeClr val="tx1"/>
                    </a:solidFill>
                  </a:tcPr>
                </a:tc>
                <a:tc>
                  <a:txBody>
                    <a:bodyPr/>
                    <a:lstStyle/>
                    <a:p>
                      <a:endParaRPr lang="en-US" dirty="0"/>
                    </a:p>
                  </a:txBody>
                  <a:tcPr>
                    <a:solidFill>
                      <a:schemeClr val="tx1"/>
                    </a:solidFill>
                  </a:tcPr>
                </a:tc>
                <a:tc>
                  <a:txBody>
                    <a:bodyPr/>
                    <a:lstStyle/>
                    <a:p>
                      <a:endParaRPr lang="en-US" dirty="0"/>
                    </a:p>
                  </a:txBody>
                  <a:tcPr>
                    <a:solidFill>
                      <a:schemeClr val="tx1"/>
                    </a:solidFill>
                  </a:tcPr>
                </a:tc>
              </a:tr>
              <a:tr h="415834">
                <a:tc>
                  <a:txBody>
                    <a:bodyPr/>
                    <a:lstStyle/>
                    <a:p>
                      <a:pPr marL="0" marR="0">
                        <a:spcBef>
                          <a:spcPts val="0"/>
                        </a:spcBef>
                        <a:spcAft>
                          <a:spcPts val="0"/>
                        </a:spcAft>
                      </a:pPr>
                      <a:r>
                        <a:rPr lang="en-US" sz="1600" baseline="0" dirty="0" smtClean="0">
                          <a:solidFill>
                            <a:schemeClr val="tx1"/>
                          </a:solidFill>
                          <a:latin typeface="Calibri" pitchFamily="34" charset="0"/>
                          <a:ea typeface="Times New Roman"/>
                        </a:rPr>
                        <a:t>Publications</a:t>
                      </a:r>
                      <a:endParaRPr lang="en-US" sz="1600" baseline="0" dirty="0">
                        <a:solidFill>
                          <a:schemeClr val="tx1"/>
                        </a:solidFill>
                        <a:latin typeface="Calibri" pitchFamily="34" charset="0"/>
                        <a:ea typeface="Times New Roman"/>
                      </a:endParaRPr>
                    </a:p>
                  </a:txBody>
                  <a:tcPr marL="68580" marR="68580" marT="0" marB="0"/>
                </a:tc>
                <a:tc>
                  <a:txBody>
                    <a:bodyPr/>
                    <a:lstStyle/>
                    <a:p>
                      <a:endParaRPr lang="en-US" dirty="0"/>
                    </a:p>
                  </a:txBody>
                  <a:tcPr/>
                </a:tc>
                <a:tc>
                  <a:txBody>
                    <a:bodyPr/>
                    <a:lstStyle/>
                    <a:p>
                      <a:endParaRPr lang="en-US" dirty="0"/>
                    </a:p>
                  </a:txBody>
                  <a:tcPr>
                    <a:solidFill>
                      <a:schemeClr val="tx1">
                        <a:lumMod val="50000"/>
                        <a:lumOff val="50000"/>
                      </a:schemeClr>
                    </a:solidFill>
                  </a:tcPr>
                </a:tc>
                <a:tc>
                  <a:txBody>
                    <a:bodyPr/>
                    <a:lstStyle/>
                    <a:p>
                      <a:endParaRPr lang="en-US" dirty="0"/>
                    </a:p>
                  </a:txBody>
                  <a:tcPr>
                    <a:solidFill>
                      <a:schemeClr val="tx1">
                        <a:lumMod val="50000"/>
                        <a:lumOff val="50000"/>
                      </a:schemeClr>
                    </a:solidFill>
                  </a:tcPr>
                </a:tc>
                <a:tc>
                  <a:txBody>
                    <a:bodyPr/>
                    <a:lstStyle/>
                    <a:p>
                      <a:endParaRPr lang="en-US" dirty="0"/>
                    </a:p>
                  </a:txBody>
                  <a:tcPr>
                    <a:solidFill>
                      <a:schemeClr val="tx1">
                        <a:lumMod val="50000"/>
                        <a:lumOff val="50000"/>
                      </a:schemeClr>
                    </a:solidFill>
                  </a:tcPr>
                </a:tc>
                <a:tc>
                  <a:txBody>
                    <a:bodyPr/>
                    <a:lstStyle/>
                    <a:p>
                      <a:endParaRPr lang="en-US" dirty="0"/>
                    </a:p>
                  </a:txBody>
                  <a:tcPr>
                    <a:solidFill>
                      <a:schemeClr val="tx1">
                        <a:lumMod val="50000"/>
                        <a:lumOff val="50000"/>
                      </a:schemeClr>
                    </a:solidFill>
                  </a:tcPr>
                </a:tc>
              </a:tr>
            </a:tbl>
          </a:graphicData>
        </a:graphic>
      </p:graphicFrame>
    </p:spTree>
    <p:extLst>
      <p:ext uri="{BB962C8B-B14F-4D97-AF65-F5344CB8AC3E}">
        <p14:creationId xmlns:p14="http://schemas.microsoft.com/office/powerpoint/2010/main" val="2975036032"/>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solidFill>
                  <a:srgbClr val="FFC000"/>
                </a:solidFill>
              </a:rPr>
              <a:t>			   	</a:t>
            </a:r>
            <a:r>
              <a:rPr lang="en-US" sz="4000" b="1" dirty="0" smtClean="0">
                <a:solidFill>
                  <a:srgbClr val="FF0000"/>
                </a:solidFill>
              </a:rPr>
              <a:t>R4A UE Progress</a:t>
            </a:r>
            <a:r>
              <a:rPr lang="en-US" sz="2400" dirty="0" smtClean="0">
                <a:solidFill>
                  <a:srgbClr val="FFC000"/>
                </a:solidFill>
              </a:rPr>
              <a:t>			</a:t>
            </a:r>
            <a:endParaRPr lang="en-US" sz="2400" dirty="0"/>
          </a:p>
        </p:txBody>
      </p:sp>
      <p:sp>
        <p:nvSpPr>
          <p:cNvPr id="3" name="Content Placeholder 2"/>
          <p:cNvSpPr>
            <a:spLocks noGrp="1"/>
          </p:cNvSpPr>
          <p:nvPr>
            <p:ph idx="1"/>
          </p:nvPr>
        </p:nvSpPr>
        <p:spPr/>
        <p:txBody>
          <a:bodyPr>
            <a:normAutofit/>
          </a:bodyPr>
          <a:lstStyle/>
          <a:p>
            <a:endParaRPr lang="en-US" dirty="0" smtClean="0"/>
          </a:p>
          <a:p>
            <a:endParaRPr lang="en-US" dirty="0"/>
          </a:p>
        </p:txBody>
      </p:sp>
      <p:sp>
        <p:nvSpPr>
          <p:cNvPr id="5" name="Content Placeholder 2"/>
          <p:cNvSpPr txBox="1">
            <a:spLocks/>
          </p:cNvSpPr>
          <p:nvPr/>
        </p:nvSpPr>
        <p:spPr>
          <a:xfrm>
            <a:off x="609600" y="1417638"/>
            <a:ext cx="8229600" cy="4483771"/>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smtClean="0"/>
              <a:t>We have tested the following subjects:</a:t>
            </a:r>
          </a:p>
          <a:p>
            <a:pPr lvl="1"/>
            <a:r>
              <a:rPr lang="en-US" dirty="0" smtClean="0"/>
              <a:t>Cerebral Palsy (CP): 8</a:t>
            </a:r>
          </a:p>
          <a:p>
            <a:pPr lvl="1"/>
            <a:r>
              <a:rPr lang="en-US" dirty="0" err="1" smtClean="0"/>
              <a:t>Myelomenginocele</a:t>
            </a:r>
            <a:r>
              <a:rPr lang="en-US" dirty="0" smtClean="0"/>
              <a:t> (MM): 3</a:t>
            </a:r>
          </a:p>
          <a:p>
            <a:pPr lvl="1"/>
            <a:r>
              <a:rPr lang="en-US" dirty="0" smtClean="0"/>
              <a:t>Spinal Cord Injury (SCI): 10</a:t>
            </a:r>
          </a:p>
          <a:p>
            <a:pPr lvl="1"/>
            <a:r>
              <a:rPr lang="en-US" dirty="0" smtClean="0"/>
              <a:t>Osteogenesis Imperfecta (OI): 5</a:t>
            </a:r>
          </a:p>
          <a:p>
            <a:r>
              <a:rPr lang="en-US" dirty="0" smtClean="0"/>
              <a:t>We have tested the following assistive device users:</a:t>
            </a:r>
          </a:p>
          <a:p>
            <a:pPr lvl="1"/>
            <a:r>
              <a:rPr lang="en-US" dirty="0" smtClean="0"/>
              <a:t>Wheelchair: </a:t>
            </a:r>
            <a:r>
              <a:rPr lang="en-US" dirty="0"/>
              <a:t>6</a:t>
            </a:r>
            <a:endParaRPr lang="en-US" dirty="0" smtClean="0"/>
          </a:p>
          <a:p>
            <a:pPr lvl="1"/>
            <a:r>
              <a:rPr lang="en-US" dirty="0" smtClean="0"/>
              <a:t>Walker: 8</a:t>
            </a:r>
          </a:p>
          <a:p>
            <a:pPr lvl="1"/>
            <a:r>
              <a:rPr lang="en-US" dirty="0" smtClean="0"/>
              <a:t>Crutch: 12</a:t>
            </a:r>
          </a:p>
          <a:p>
            <a:pPr lvl="1">
              <a:buFont typeface="Arial"/>
              <a:buNone/>
            </a:pPr>
            <a:endParaRPr lang="en-US" dirty="0" smtClean="0"/>
          </a:p>
          <a:p>
            <a:pPr lvl="1">
              <a:buFont typeface="Arial"/>
              <a:buNone/>
            </a:pPr>
            <a:endParaRPr lang="en-US" dirty="0" smtClean="0"/>
          </a:p>
          <a:p>
            <a:endParaRPr lang="en-US" dirty="0"/>
          </a:p>
        </p:txBody>
      </p:sp>
      <p:pic>
        <p:nvPicPr>
          <p:cNvPr id="6" name="Picture 5" descr="DSC_0144.JPG"/>
          <p:cNvPicPr>
            <a:picLocks noChangeAspect="1"/>
          </p:cNvPicPr>
          <p:nvPr/>
        </p:nvPicPr>
        <p:blipFill rotWithShape="1">
          <a:blip r:embed="rId4" cstate="print">
            <a:extLst>
              <a:ext uri="{28A0092B-C50C-407E-A947-70E740481C1C}">
                <a14:useLocalDpi xmlns:a14="http://schemas.microsoft.com/office/drawing/2010/main"/>
              </a:ext>
            </a:extLst>
          </a:blip>
          <a:srcRect/>
          <a:stretch/>
        </p:blipFill>
        <p:spPr>
          <a:xfrm>
            <a:off x="7092756" y="1351196"/>
            <a:ext cx="1746444" cy="2317471"/>
          </a:xfrm>
          <a:prstGeom prst="rect">
            <a:avLst/>
          </a:prstGeom>
        </p:spPr>
      </p:pic>
    </p:spTree>
    <p:extLst>
      <p:ext uri="{BB962C8B-B14F-4D97-AF65-F5344CB8AC3E}">
        <p14:creationId xmlns:p14="http://schemas.microsoft.com/office/powerpoint/2010/main" val="2975036032"/>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solidFill>
                  <a:srgbClr val="FFC000"/>
                </a:solidFill>
              </a:rPr>
              <a:t>					</a:t>
            </a:r>
            <a:r>
              <a:rPr lang="en-US" sz="4800" b="1" dirty="0" smtClean="0">
                <a:solidFill>
                  <a:srgbClr val="FF0000"/>
                </a:solidFill>
              </a:rPr>
              <a:t>R4A UE Progress</a:t>
            </a:r>
            <a:r>
              <a:rPr lang="en-US" sz="2400" dirty="0" smtClean="0">
                <a:solidFill>
                  <a:srgbClr val="FFC000"/>
                </a:solidFill>
              </a:rPr>
              <a:t>				</a:t>
            </a:r>
            <a:endParaRPr lang="en-US" sz="2400" dirty="0"/>
          </a:p>
        </p:txBody>
      </p:sp>
      <p:sp>
        <p:nvSpPr>
          <p:cNvPr id="3" name="Content Placeholder 2"/>
          <p:cNvSpPr>
            <a:spLocks noGrp="1"/>
          </p:cNvSpPr>
          <p:nvPr>
            <p:ph idx="1"/>
          </p:nvPr>
        </p:nvSpPr>
        <p:spPr>
          <a:xfrm>
            <a:off x="457200" y="1420532"/>
            <a:ext cx="8229600" cy="4525963"/>
          </a:xfrm>
        </p:spPr>
        <p:txBody>
          <a:bodyPr/>
          <a:lstStyle/>
          <a:p>
            <a:r>
              <a:rPr lang="en-US" dirty="0" smtClean="0"/>
              <a:t>All 3 UE models, for each assistive device, have been designed and used for subject testing </a:t>
            </a:r>
          </a:p>
          <a:p>
            <a:r>
              <a:rPr lang="en-US" dirty="0"/>
              <a:t>H</a:t>
            </a:r>
            <a:r>
              <a:rPr lang="en-US" dirty="0" smtClean="0"/>
              <a:t>ardware validation has been completed</a:t>
            </a:r>
          </a:p>
          <a:p>
            <a:r>
              <a:rPr lang="en-US" dirty="0" smtClean="0"/>
              <a:t>Using newly updated Vicon software - Nexus </a:t>
            </a:r>
          </a:p>
          <a:p>
            <a:r>
              <a:rPr lang="en-US" dirty="0" smtClean="0"/>
              <a:t>Finalizing wheelchair kinetic model</a:t>
            </a:r>
          </a:p>
          <a:p>
            <a:r>
              <a:rPr lang="en-US" dirty="0" smtClean="0"/>
              <a:t>Outcomes assessment scoring methodology underway</a:t>
            </a:r>
          </a:p>
          <a:p>
            <a:endParaRPr lang="en-US" dirty="0"/>
          </a:p>
        </p:txBody>
      </p:sp>
    </p:spTree>
    <p:extLst>
      <p:ext uri="{BB962C8B-B14F-4D97-AF65-F5344CB8AC3E}">
        <p14:creationId xmlns:p14="http://schemas.microsoft.com/office/powerpoint/2010/main" val="2975036032"/>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330</TotalTime>
  <Words>872</Words>
  <Application>Microsoft Office PowerPoint</Application>
  <PresentationFormat>On-screen Show (4:3)</PresentationFormat>
  <Paragraphs>89</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 ANNUAL MEETING  RERC on Technologies for Children with Orthopedic Disabilities NIDRR H133E100007 </vt:lpstr>
      <vt:lpstr>R4: Advanced Mobility Modeling to Improve Function and Longer Term Transitional Care of Children with Orthopedic Disabilities</vt:lpstr>
      <vt:lpstr>     R4A: Advanced Mobility Modeling to Improve Function and Longer Term Transitional Care of Children with Orthopedic Disabilities </vt:lpstr>
      <vt:lpstr>             R4 A UE Hypotheses   </vt:lpstr>
      <vt:lpstr>       R4A UE  Specific Aims    </vt:lpstr>
      <vt:lpstr>       R4A UE Procedures   </vt:lpstr>
      <vt:lpstr>    R4A UE Time Line    </vt:lpstr>
      <vt:lpstr>       R4A UE Progress   </vt:lpstr>
      <vt:lpstr>     R4A UE Progress    </vt:lpstr>
      <vt:lpstr>     R4A UE Accomplishments    </vt:lpstr>
      <vt:lpstr>     R4A Challenges &amp; Solutions     </vt:lpstr>
      <vt:lpstr>     Plans for Year 3    </vt:lpstr>
    </vt:vector>
  </TitlesOfParts>
  <Company>Marquette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Joan Holcomb</dc:creator>
  <cp:lastModifiedBy>Gerald F. Harris</cp:lastModifiedBy>
  <cp:revision>57</cp:revision>
  <dcterms:created xsi:type="dcterms:W3CDTF">2011-02-18T14:54:48Z</dcterms:created>
  <dcterms:modified xsi:type="dcterms:W3CDTF">2013-01-24T15:12:22Z</dcterms:modified>
</cp:coreProperties>
</file>