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Strength of</a:t>
            </a:r>
            <a:r>
              <a:rPr lang="en-US" baseline="0"/>
              <a:t> DF</a:t>
            </a:r>
            <a:endParaRPr lang="en-US"/>
          </a:p>
        </c:rich>
      </c:tx>
      <c:layout>
        <c:manualLayout>
          <c:xMode val="edge"/>
          <c:yMode val="edge"/>
          <c:x val="0.30588227252843536"/>
          <c:y val="4.16582364290556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64978253046922"/>
          <c:y val="0.16639327840112716"/>
          <c:w val="0.85069145875877206"/>
          <c:h val="0.74254176696084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errBars>
            <c:errBarType val="plus"/>
            <c:errValType val="cust"/>
            <c:noEndCap val="0"/>
            <c:plus>
              <c:numRef>
                <c:f>('Home based and Lab Based'!$AF$25,'Home based and Lab Based'!$AL$25,'Home based and Lab Based'!$AR$25)</c:f>
                <c:numCache>
                  <c:formatCode>General</c:formatCode>
                  <c:ptCount val="3"/>
                  <c:pt idx="0">
                    <c:v>3.1794558879767032</c:v>
                  </c:pt>
                  <c:pt idx="1">
                    <c:v>3.6599192579016</c:v>
                  </c:pt>
                  <c:pt idx="2">
                    <c:v>4.3945128664430184</c:v>
                  </c:pt>
                </c:numCache>
              </c:numRef>
            </c:plus>
            <c:minus>
              <c:numRef>
                <c:f>'All subjects'!$L$33:$L$34</c:f>
                <c:numCache>
                  <c:formatCode>General</c:formatCode>
                  <c:ptCount val="2"/>
                </c:numCache>
              </c:numRef>
            </c:minus>
            <c:spPr>
              <a:ln w="15875"/>
            </c:spPr>
          </c:errBars>
          <c:cat>
            <c:strRef>
              <c:f>('Home based and Lab Based'!$AF$23,'Home based and Lab Based'!$AL$23,'Home based and Lab Based'!$AR$23)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Follow up</c:v>
                </c:pt>
              </c:strCache>
            </c:strRef>
          </c:cat>
          <c:val>
            <c:numRef>
              <c:f>('Home based and Lab Based'!$AF$24,'Home based and Lab Based'!$AL$24,'Home based and Lab Based'!$AR$24)</c:f>
              <c:numCache>
                <c:formatCode>0.00</c:formatCode>
                <c:ptCount val="3"/>
                <c:pt idx="0">
                  <c:v>1.9969230769230775</c:v>
                </c:pt>
                <c:pt idx="1">
                  <c:v>3.4261538461538468</c:v>
                </c:pt>
                <c:pt idx="2">
                  <c:v>4.4090000000000034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9325312"/>
        <c:axId val="109335296"/>
      </c:barChart>
      <c:catAx>
        <c:axId val="10932531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33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3352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(Nm)</a:t>
                </a:r>
              </a:p>
            </c:rich>
          </c:tx>
          <c:layout>
            <c:manualLayout>
              <c:xMode val="edge"/>
              <c:yMode val="edge"/>
              <c:x val="1.7897091722595109E-2"/>
              <c:y val="0.406566717039161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32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AROM of DF</a:t>
            </a:r>
          </a:p>
        </c:rich>
      </c:tx>
      <c:layout>
        <c:manualLayout>
          <c:xMode val="edge"/>
          <c:yMode val="edge"/>
          <c:x val="0.34060449475065735"/>
          <c:y val="4.16582364290556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793856227343686E-2"/>
          <c:y val="0.13933381034033701"/>
          <c:w val="0.9085444100683514"/>
          <c:h val="0.83277314056828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errBars>
            <c:errBarType val="plus"/>
            <c:errValType val="cust"/>
            <c:noEndCap val="0"/>
            <c:plus>
              <c:numRef>
                <c:f>('Home based and Lab Based'!$AH$25,'Home based and Lab Based'!$AN$25,'Home based and Lab Based'!$AT$25)</c:f>
                <c:numCache>
                  <c:formatCode>General</c:formatCode>
                  <c:ptCount val="3"/>
                  <c:pt idx="0">
                    <c:v>13.082677380257349</c:v>
                  </c:pt>
                  <c:pt idx="1">
                    <c:v>11.308049946376412</c:v>
                  </c:pt>
                  <c:pt idx="2">
                    <c:v>14.453514336197507</c:v>
                  </c:pt>
                </c:numCache>
              </c:numRef>
            </c:plus>
            <c:minus>
              <c:numRef>
                <c:f>'All subjects'!$L$33:$L$34</c:f>
                <c:numCache>
                  <c:formatCode>General</c:formatCode>
                  <c:ptCount val="2"/>
                </c:numCache>
              </c:numRef>
            </c:minus>
            <c:spPr>
              <a:ln w="15875"/>
            </c:spPr>
          </c:errBars>
          <c:cat>
            <c:strRef>
              <c:f>('Home based and Lab Based'!$AH$23,'Home based and Lab Based'!$AN$23,'Home based and Lab Based'!$AT$23)</c:f>
              <c:strCache>
                <c:ptCount val="3"/>
                <c:pt idx="0">
                  <c:v>Pre</c:v>
                </c:pt>
                <c:pt idx="1">
                  <c:v>Post</c:v>
                </c:pt>
                <c:pt idx="2">
                  <c:v>Follow up</c:v>
                </c:pt>
              </c:strCache>
            </c:strRef>
          </c:cat>
          <c:val>
            <c:numRef>
              <c:f>('Home based and Lab Based'!$AH$24,'Home based and Lab Based'!$AN$24,'Home based and Lab Based'!$AT$24)</c:f>
              <c:numCache>
                <c:formatCode>0.00</c:formatCode>
                <c:ptCount val="3"/>
                <c:pt idx="0">
                  <c:v>-0.52846153846153798</c:v>
                </c:pt>
                <c:pt idx="1">
                  <c:v>7.4953846153846184</c:v>
                </c:pt>
                <c:pt idx="2">
                  <c:v>8.1309999999999985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9131648"/>
        <c:axId val="109133184"/>
      </c:barChart>
      <c:catAx>
        <c:axId val="10913164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13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133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(Degree)</a:t>
                </a:r>
              </a:p>
            </c:rich>
          </c:tx>
          <c:layout>
            <c:manualLayout>
              <c:xMode val="edge"/>
              <c:yMode val="edge"/>
              <c:x val="1.7897091722595106E-2"/>
              <c:y val="0.406566717039161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13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C989-2286-4035-947F-813BFE743C2A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F8A2-5507-4319-B307-0DF3BC131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B37-0578-4543-9FDE-0EFD2395155A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6D1-57D0-4A92-97C6-A9F132B84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2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1"/>
            <a:ext cx="7772400" cy="275204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</a:rPr>
              <a:t>ANNUAL MEETING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RERC on Technologies for Children with Orthopedic Disabilities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NIDRR H133E100007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11628" y="4147457"/>
            <a:ext cx="7946571" cy="137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Director:  Gerald F. Harris, Ph.D., P.E.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Co-Director:  Li-Qun Zhang, Ph.D.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R3 Progress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33953"/>
            <a:ext cx="8229600" cy="4386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 IRB approved STU00038755</a:t>
            </a:r>
          </a:p>
          <a:p>
            <a:endParaRPr lang="en-US" dirty="0" smtClean="0"/>
          </a:p>
          <a:p>
            <a:r>
              <a:rPr lang="en-US" dirty="0" smtClean="0"/>
              <a:t>Number of control group (home based group) tested to date:  13</a:t>
            </a:r>
          </a:p>
          <a:p>
            <a:pPr lvl="1"/>
            <a:r>
              <a:rPr lang="en-US" dirty="0" smtClean="0"/>
              <a:t>Weekly training </a:t>
            </a:r>
            <a:r>
              <a:rPr lang="en-US" dirty="0"/>
              <a:t>data </a:t>
            </a:r>
            <a:r>
              <a:rPr lang="en-US" dirty="0" err="1" smtClean="0"/>
              <a:t>teletransmission</a:t>
            </a:r>
            <a:r>
              <a:rPr lang="en-US" dirty="0" smtClean="0"/>
              <a:t> to RIC server </a:t>
            </a:r>
          </a:p>
          <a:p>
            <a:pPr lvl="1"/>
            <a:r>
              <a:rPr lang="en-US" dirty="0" smtClean="0"/>
              <a:t>Completion of pre-, mid-, post- and follow up evaluations at RIC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Number of study group (lab-based group) tested to date: 8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3 times /per for 6 weeks training at RIC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Clinical evaluations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Biomechanical </a:t>
            </a:r>
            <a:r>
              <a:rPr lang="en-US" dirty="0"/>
              <a:t>e</a:t>
            </a:r>
            <a:r>
              <a:rPr lang="en-US" dirty="0" smtClean="0"/>
              <a:t>valuations including pre-, mid-, post- and follow up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Video taping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Questionnaire after training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Data processed for two groups and drafting for manuscriptures 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Using results of two groups to run statistical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R3 Progress-HB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39541"/>
              </p:ext>
            </p:extLst>
          </p:nvPr>
        </p:nvGraphicFramePr>
        <p:xfrm>
          <a:off x="609600" y="1587192"/>
          <a:ext cx="7772400" cy="2546196"/>
        </p:xfrm>
        <a:graphic>
          <a:graphicData uri="http://schemas.openxmlformats.org/drawingml/2006/table">
            <a:tbl>
              <a:tblPr/>
              <a:tblGrid>
                <a:gridCol w="2280105"/>
                <a:gridCol w="1872674"/>
                <a:gridCol w="1872674"/>
                <a:gridCol w="1746947"/>
              </a:tblGrid>
              <a:tr h="263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Outcome Measure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Before Training 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After Training 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 Follow up 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Modified Ashworth Scale (MAS)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Mean: 1.04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SD: 0.60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1.04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0.50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0.91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Calibri"/>
                          <a:cs typeface="Times New Roman"/>
                        </a:rPr>
                        <a:t>0.47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Selective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Control Assessment of the Lower Extremity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(SCALE)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Mean: 6.38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SD: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2.43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7.69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2.01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7.8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2.09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6 Minute Walk</a:t>
                      </a: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Mean: 414.07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m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SD: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108.31 m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448.21 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123.6 m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422.05 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125.65 m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Pediatric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Balance Scale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Mean: 48.93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SD: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6.95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51.46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8.06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8.89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TUG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Mean: 7.65 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SD: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2.66 s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6.74 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3.00 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6.92 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2.77</a:t>
                      </a:r>
                      <a:r>
                        <a:rPr lang="en-US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12" marR="6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09600" y="4133388"/>
            <a:ext cx="78798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Common Areas of improvement: </a:t>
            </a:r>
          </a:p>
          <a:p>
            <a:r>
              <a:rPr lang="en-US" altLang="zh-CN" dirty="0" smtClean="0">
                <a:latin typeface="Calibri" pitchFamily="34" charset="0"/>
              </a:rPr>
              <a:t>Pediatric  </a:t>
            </a:r>
            <a:r>
              <a:rPr lang="en-US" altLang="zh-CN" dirty="0">
                <a:latin typeface="Calibri" pitchFamily="34" charset="0"/>
              </a:rPr>
              <a:t>Balance improvements: Standing </a:t>
            </a:r>
            <a:r>
              <a:rPr lang="en-US" altLang="zh-CN" dirty="0" smtClean="0">
                <a:latin typeface="Calibri" pitchFamily="34" charset="0"/>
              </a:rPr>
              <a:t>unsupported, </a:t>
            </a:r>
            <a:r>
              <a:rPr lang="en-US" altLang="zh-CN" dirty="0">
                <a:latin typeface="Calibri" pitchFamily="34" charset="0"/>
              </a:rPr>
              <a:t>balancing on one foot, Reach forward</a:t>
            </a:r>
          </a:p>
          <a:p>
            <a:endParaRPr lang="en-US" altLang="zh-CN" dirty="0">
              <a:latin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</a:rPr>
              <a:t>SCALE selected motor control improvements</a:t>
            </a:r>
            <a:r>
              <a:rPr lang="en-US" altLang="zh-CN" dirty="0">
                <a:latin typeface="Calibri" pitchFamily="34" charset="0"/>
              </a:rPr>
              <a:t>: </a:t>
            </a:r>
            <a:r>
              <a:rPr lang="en-US" altLang="zh-CN" dirty="0" smtClean="0">
                <a:latin typeface="Calibri" pitchFamily="34" charset="0"/>
              </a:rPr>
              <a:t> ankle </a:t>
            </a:r>
            <a:r>
              <a:rPr lang="en-US" altLang="zh-CN" dirty="0" err="1">
                <a:latin typeface="Calibri" pitchFamily="34" charset="0"/>
              </a:rPr>
              <a:t>dorsi</a:t>
            </a:r>
            <a:r>
              <a:rPr lang="en-US" altLang="zh-CN" dirty="0">
                <a:latin typeface="Calibri" pitchFamily="34" charset="0"/>
              </a:rPr>
              <a:t> flexion (sitting, standing, knee extended), knee </a:t>
            </a:r>
            <a:r>
              <a:rPr lang="en-US" altLang="zh-CN" dirty="0" smtClean="0">
                <a:latin typeface="Calibri" pitchFamily="34" charset="0"/>
              </a:rPr>
              <a:t>flexion, foot/</a:t>
            </a:r>
            <a:r>
              <a:rPr lang="en-US" altLang="zh-CN" dirty="0" err="1" smtClean="0">
                <a:latin typeface="Calibri" pitchFamily="34" charset="0"/>
              </a:rPr>
              <a:t>subtalar</a:t>
            </a:r>
            <a:r>
              <a:rPr lang="en-US" altLang="zh-CN" dirty="0" smtClean="0">
                <a:latin typeface="Calibri" pitchFamily="34" charset="0"/>
              </a:rPr>
              <a:t> joint (STJ) rang of motion</a:t>
            </a:r>
            <a:endParaRPr lang="en-US" altLang="zh-C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R3 Progress-HB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58538"/>
              </p:ext>
            </p:extLst>
          </p:nvPr>
        </p:nvGraphicFramePr>
        <p:xfrm>
          <a:off x="933248" y="1286359"/>
          <a:ext cx="3359781" cy="455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06074"/>
              </p:ext>
            </p:extLst>
          </p:nvPr>
        </p:nvGraphicFramePr>
        <p:xfrm>
          <a:off x="5065936" y="1417638"/>
          <a:ext cx="3272152" cy="442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246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R3 Accomplishments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873" y="1087775"/>
            <a:ext cx="8229600" cy="5061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Publications</a:t>
            </a:r>
          </a:p>
          <a:p>
            <a:pPr marL="0" indent="0">
              <a:buFont typeface="Arial"/>
              <a:buNone/>
            </a:pPr>
            <a:endParaRPr lang="en-US" sz="1500" dirty="0" smtClean="0"/>
          </a:p>
          <a:p>
            <a:pPr lvl="0"/>
            <a:r>
              <a:rPr lang="en-US" sz="2800" dirty="0" smtClean="0"/>
              <a:t>Zhao </a:t>
            </a:r>
            <a:r>
              <a:rPr lang="en-US" sz="2800" dirty="0"/>
              <a:t>H, Wu Y-N, Hwang M, </a:t>
            </a:r>
            <a:r>
              <a:rPr lang="en-US" sz="2800" dirty="0" err="1"/>
              <a:t>Ren</a:t>
            </a:r>
            <a:r>
              <a:rPr lang="en-US" sz="2800" dirty="0"/>
              <a:t> Y, </a:t>
            </a:r>
            <a:r>
              <a:rPr lang="en-US" sz="2800" dirty="0" err="1"/>
              <a:t>Gao</a:t>
            </a:r>
            <a:r>
              <a:rPr lang="en-US" sz="2800" dirty="0"/>
              <a:t> F, </a:t>
            </a:r>
            <a:r>
              <a:rPr lang="en-US" sz="2800" dirty="0" err="1"/>
              <a:t>Gaebler-Spira</a:t>
            </a:r>
            <a:r>
              <a:rPr lang="en-US" sz="2800" dirty="0"/>
              <a:t> D, Zhang L-Q. Changes of calf muscle-tendon biomechanical properties induced by passive stretching and active movement training in children with cerebral palsy. J </a:t>
            </a:r>
            <a:r>
              <a:rPr lang="en-US" sz="2800" dirty="0" err="1"/>
              <a:t>Appl</a:t>
            </a:r>
            <a:r>
              <a:rPr lang="en-US" sz="2800" dirty="0"/>
              <a:t> Physiol. 2011;111:435-42.</a:t>
            </a:r>
          </a:p>
          <a:p>
            <a:r>
              <a:rPr lang="en-US" sz="2800" dirty="0"/>
              <a:t>Wu, Y.-N., Hwang, M., </a:t>
            </a:r>
            <a:r>
              <a:rPr lang="en-US" sz="2800" dirty="0" err="1"/>
              <a:t>Ren</a:t>
            </a:r>
            <a:r>
              <a:rPr lang="en-US" sz="2800" dirty="0"/>
              <a:t>, Y., </a:t>
            </a:r>
            <a:r>
              <a:rPr lang="en-US" sz="2800" dirty="0" err="1"/>
              <a:t>Gaebler-Spira</a:t>
            </a:r>
            <a:r>
              <a:rPr lang="en-US" sz="2800" dirty="0"/>
              <a:t>, D. J., and Zhang, L.-Q., 2011. Combined passive stretching and active movement rehabilitation of lower-limb impairments in children with cerebral palsy using a portable robot. </a:t>
            </a:r>
            <a:r>
              <a:rPr lang="en-US" sz="2800" dirty="0" err="1"/>
              <a:t>Neurorehab</a:t>
            </a:r>
            <a:r>
              <a:rPr lang="en-US" sz="2800" dirty="0"/>
              <a:t> Neural Repair. 25, 378-385. </a:t>
            </a:r>
            <a:endParaRPr lang="en-US" sz="2800" dirty="0" smtClean="0"/>
          </a:p>
          <a:p>
            <a:r>
              <a:rPr lang="en-US" sz="2800" dirty="0" smtClean="0"/>
              <a:t>REN Y, Chen K, Liu L, </a:t>
            </a:r>
            <a:r>
              <a:rPr lang="en-US" sz="2800" dirty="0" err="1" smtClean="0"/>
              <a:t>Gaebler-Spira</a:t>
            </a:r>
            <a:r>
              <a:rPr lang="en-US" sz="2800" dirty="0" smtClean="0"/>
              <a:t> D, Zhang L-Q. A weight-bearing exerciser and method on ankle strength and functional mobility training for children with cerebral palsy</a:t>
            </a:r>
            <a:r>
              <a:rPr lang="en-US" sz="2900" dirty="0" smtClean="0"/>
              <a:t>.</a:t>
            </a:r>
            <a:r>
              <a:rPr lang="en-US" sz="2800" dirty="0" smtClean="0"/>
              <a:t> In Proceedings of the 66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Meeting of AACPDM, Toronto, Canada, Sept. 12-15, 2012.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R3 Accomplishments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873" y="1087775"/>
            <a:ext cx="8229600" cy="4925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Presentations and Lectures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lvl="0"/>
            <a:r>
              <a:rPr lang="en-US" sz="2400" dirty="0" err="1" smtClean="0"/>
              <a:t>Traisman</a:t>
            </a:r>
            <a:r>
              <a:rPr lang="en-US" sz="2400" dirty="0" smtClean="0"/>
              <a:t> lecture at Lurie Children’s Hospital of Chicago, October 2012</a:t>
            </a:r>
          </a:p>
          <a:p>
            <a:pPr lvl="0"/>
            <a:r>
              <a:rPr lang="en-US" sz="2400" dirty="0" smtClean="0"/>
              <a:t>Back to Basic – Stretching, 66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AACPDM Annual Meeting, Toronto, 9/2012</a:t>
            </a:r>
          </a:p>
          <a:p>
            <a:pPr lvl="0"/>
            <a:r>
              <a:rPr lang="en-US" sz="2400" dirty="0" smtClean="0"/>
              <a:t>Invited </a:t>
            </a:r>
            <a:r>
              <a:rPr lang="en-US" sz="2400" dirty="0"/>
              <a:t>talk at Physical Therapy of University of Illinois at Chicago, November 2011</a:t>
            </a:r>
          </a:p>
          <a:p>
            <a:pPr lvl="0"/>
            <a:r>
              <a:rPr lang="en-US" sz="2400" dirty="0"/>
              <a:t>Plenary speech at International Symposium on Medical Robotics, </a:t>
            </a:r>
            <a:r>
              <a:rPr lang="en-US" sz="2400" dirty="0" err="1"/>
              <a:t>Daegu</a:t>
            </a:r>
            <a:r>
              <a:rPr lang="en-US" sz="2400" dirty="0"/>
              <a:t>, Korea, October 2011</a:t>
            </a:r>
          </a:p>
          <a:p>
            <a:pPr lvl="0"/>
            <a:r>
              <a:rPr lang="en-US" sz="2400" dirty="0"/>
              <a:t>Invited talk at Seoul National University, Seoul, Korea, October 2011</a:t>
            </a:r>
          </a:p>
          <a:p>
            <a:pPr lvl="0"/>
            <a:r>
              <a:rPr lang="en-US" sz="2400" dirty="0"/>
              <a:t>Invited talk at </a:t>
            </a:r>
            <a:r>
              <a:rPr lang="en-US" sz="2400" dirty="0" err="1"/>
              <a:t>Kyungpook</a:t>
            </a:r>
            <a:r>
              <a:rPr lang="en-US" sz="2400" dirty="0"/>
              <a:t> National University, </a:t>
            </a:r>
            <a:r>
              <a:rPr lang="en-US" sz="2400" dirty="0" err="1"/>
              <a:t>Daegu</a:t>
            </a:r>
            <a:r>
              <a:rPr lang="en-US" sz="2400" dirty="0"/>
              <a:t>, Korea, October 2011</a:t>
            </a:r>
          </a:p>
          <a:p>
            <a:pPr lvl="0"/>
            <a:r>
              <a:rPr lang="en-US" sz="2400" dirty="0"/>
              <a:t>Invited talk at Korea University, Seoul, Korea, October 2011</a:t>
            </a:r>
          </a:p>
          <a:p>
            <a:pPr lvl="0"/>
            <a:r>
              <a:rPr lang="en-US" sz="2400" dirty="0"/>
              <a:t>Invited talk at </a:t>
            </a:r>
            <a:r>
              <a:rPr lang="en-US" sz="2400" dirty="0" err="1"/>
              <a:t>Shengzhen</a:t>
            </a:r>
            <a:r>
              <a:rPr lang="en-US" sz="2400" dirty="0"/>
              <a:t> Institutes of Advanced Technology, Chinese Academy of Sciences, October 2011</a:t>
            </a:r>
          </a:p>
          <a:p>
            <a:pPr lvl="0"/>
            <a:r>
              <a:rPr lang="en-US" sz="2400" dirty="0"/>
              <a:t>Invited talk at National Research Center for Rehabilitation Technical Aids, Beijing, October 2011</a:t>
            </a:r>
          </a:p>
          <a:p>
            <a:pPr lvl="0"/>
            <a:r>
              <a:rPr lang="en-US" sz="2400" dirty="0"/>
              <a:t>Two invited talks at workshop on Innovative technology assisting children with Cerebral Palsy, IEEE EMBC 2011 meeting, Boston, September 2011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27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3600" b="1" dirty="0" smtClean="0">
                <a:solidFill>
                  <a:srgbClr val="FF0000"/>
                </a:solidFill>
              </a:rPr>
              <a:t>R3 Challenges &amp; Solutions 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0308"/>
            <a:ext cx="8229600" cy="45860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Challenges/Solutions</a:t>
            </a:r>
          </a:p>
          <a:p>
            <a:pPr lvl="1"/>
            <a:r>
              <a:rPr lang="en-US" dirty="0" smtClean="0"/>
              <a:t>A few subjects quit in the middle of study, new subjects have been recruited to replace.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children took the device for home training but do not return it, probably due to their special difficult conditions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children subject were not cooperated in the study, extreme patience are required to handle the naughty kids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Setup the wireless EMG and goniometer system are time consuming, and EMG electrodes may also be too big for children.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R3 Opportunities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567" y="13256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Opportunities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study seeks to extend rehabilitation care beyond the hospital and bring rehabilitation service to homes </a:t>
            </a:r>
            <a:r>
              <a:rPr lang="en-US" dirty="0" smtClean="0"/>
              <a:t>to potentially benefit larger number of children </a:t>
            </a:r>
            <a:r>
              <a:rPr lang="en-US" dirty="0"/>
              <a:t>with </a:t>
            </a:r>
            <a:r>
              <a:rPr lang="en-US" dirty="0" smtClean="0"/>
              <a:t>orthopedic </a:t>
            </a:r>
            <a:r>
              <a:rPr lang="en-US" dirty="0"/>
              <a:t>disabilities. 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 portable rehabilitation robot incorporating the latest technologies (intelligent stretching, robot-guided voluntary movement training with motivating games and </a:t>
            </a:r>
            <a:r>
              <a:rPr lang="en-US" dirty="0" err="1"/>
              <a:t>tele</a:t>
            </a:r>
            <a:r>
              <a:rPr lang="en-US" dirty="0"/>
              <a:t>-rehabilitation) </a:t>
            </a:r>
            <a:r>
              <a:rPr lang="en-US" dirty="0" smtClean="0"/>
              <a:t>provides </a:t>
            </a:r>
            <a:r>
              <a:rPr lang="en-US" dirty="0"/>
              <a:t>convenient and cost-effective rehabilitation to children with severe </a:t>
            </a:r>
            <a:r>
              <a:rPr lang="en-US" dirty="0" smtClean="0"/>
              <a:t>orthopedic disabilities, supported by results so far.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 Plan for Year 3	</a:t>
            </a: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850" y="1417637"/>
            <a:ext cx="8496300" cy="4891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b="1" dirty="0"/>
              <a:t>Data collection in </a:t>
            </a:r>
            <a:r>
              <a:rPr lang="en-US" b="1" dirty="0" smtClean="0"/>
              <a:t>lab-based robot </a:t>
            </a:r>
            <a:r>
              <a:rPr lang="en-US" b="1" dirty="0"/>
              <a:t>rehab </a:t>
            </a:r>
            <a:r>
              <a:rPr lang="en-US" b="1" dirty="0" smtClean="0"/>
              <a:t>group</a:t>
            </a:r>
            <a:endParaRPr lang="en-US" b="1" dirty="0"/>
          </a:p>
          <a:p>
            <a:r>
              <a:rPr lang="en-US" b="1" dirty="0"/>
              <a:t>Data collection in </a:t>
            </a:r>
            <a:r>
              <a:rPr lang="en-US" b="1" dirty="0" smtClean="0"/>
              <a:t>home-based robot rehab group</a:t>
            </a:r>
          </a:p>
          <a:p>
            <a:endParaRPr lang="en-US" b="1" dirty="0"/>
          </a:p>
          <a:p>
            <a:pPr fontAlgn="t"/>
            <a:r>
              <a:rPr lang="en-US" b="1"/>
              <a:t>Data </a:t>
            </a:r>
            <a:r>
              <a:rPr lang="en-US" b="1" smtClean="0"/>
              <a:t>Analysis</a:t>
            </a:r>
          </a:p>
          <a:p>
            <a:pPr fontAlgn="t"/>
            <a:endParaRPr lang="en-US" b="1" dirty="0"/>
          </a:p>
          <a:p>
            <a:pPr fontAlgn="t"/>
            <a:r>
              <a:rPr lang="en-US" b="1" dirty="0"/>
              <a:t>Publications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91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4031"/>
            <a:ext cx="7772400" cy="280328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R3: Home-Based Robot-Assisted Therapy and Tele-Assessment for Joint Impairment in Children with Cerebral Palsy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7538"/>
            <a:ext cx="6400800" cy="1201615"/>
          </a:xfrm>
        </p:spPr>
        <p:txBody>
          <a:bodyPr/>
          <a:lstStyle/>
          <a:p>
            <a:r>
              <a:rPr lang="en-US" b="1" dirty="0" smtClean="0"/>
              <a:t>Dr. Li-Qun Zhang</a:t>
            </a:r>
          </a:p>
          <a:p>
            <a:r>
              <a:rPr lang="en-US" b="1" dirty="0" smtClean="0"/>
              <a:t>Dr. Kai Chen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04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R3: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Home-Based Tele-Assisted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Robotic Rehabilitation of Joint Impairments in Children with Cerebral Palsy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Cerebral Palsy (CP)</a:t>
            </a:r>
          </a:p>
          <a:p>
            <a:r>
              <a:rPr lang="en-US" dirty="0" smtClean="0"/>
              <a:t>Subject population: 48</a:t>
            </a:r>
          </a:p>
          <a:p>
            <a:r>
              <a:rPr lang="en-US" dirty="0" smtClean="0"/>
              <a:t>Home based subjects: 24</a:t>
            </a:r>
          </a:p>
          <a:p>
            <a:r>
              <a:rPr lang="en-US" dirty="0" smtClean="0"/>
              <a:t>Lab based subjects: 24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            </a:t>
            </a:r>
            <a:r>
              <a:rPr lang="en-US" sz="3200" b="1" dirty="0" smtClean="0">
                <a:solidFill>
                  <a:srgbClr val="FF0000"/>
                </a:solidFill>
              </a:rPr>
              <a:t>R3 Hypotheses</a:t>
            </a:r>
            <a:r>
              <a:rPr lang="en-US" sz="2400" b="1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445"/>
            <a:ext cx="8229600" cy="4525963"/>
          </a:xfrm>
        </p:spPr>
        <p:txBody>
          <a:bodyPr>
            <a:normAutofit fontScale="925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Combined intelligent stretching and voluntary movement training reduces ankle impairment in children with CP in terms of selected biomechanical and functional measures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Home-based rehabilitation in patients with CP will be more effective than lab-based rehabilitation in reducing ankle impairment with improved motor control in terms of the biomechanical and functional measures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</a:t>
            </a:r>
            <a:r>
              <a:rPr lang="en-US" sz="4000" b="1" dirty="0" smtClean="0">
                <a:solidFill>
                  <a:srgbClr val="FFC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R3  Specific Aims 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50926" indent="-514350" algn="just">
              <a:buFont typeface="+mj-lt"/>
              <a:buAutoNum type="arabicPeriod"/>
            </a:pPr>
            <a:r>
              <a:rPr lang="en-US" sz="2600" dirty="0" smtClean="0"/>
              <a:t>Refine existing prototypes and develop a portable rehabilitation robot capable of combined passive stretching and active movement training with an integrated telecommuting interface and suitable for home- and lab-based rehabilitation of spastic ankles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600" dirty="0" smtClean="0"/>
              <a:t>Conduct 6-week home- and lab-based rehabilitation sessions of impaired ankles in children with CP using the portable </a:t>
            </a:r>
            <a:r>
              <a:rPr lang="en-US" sz="2600" dirty="0" err="1" smtClean="0"/>
              <a:t>tele-assissted</a:t>
            </a:r>
            <a:r>
              <a:rPr lang="en-US" sz="2600" dirty="0" smtClean="0"/>
              <a:t> rehab robot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600" dirty="0" smtClean="0"/>
              <a:t>Evaluate outcomes in both groups of children with CP in terms of biomechanical and functional measures, including passive and active ROMs, strength, selective motor control, balance, and mobility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</a:t>
            </a: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R3 Procedures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02775" y="1164772"/>
            <a:ext cx="8436429" cy="171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600" dirty="0" smtClean="0"/>
              <a:t>Passive Stretching : 15 minutes at beginning, 5  minute cool down after active movement training </a:t>
            </a:r>
          </a:p>
          <a:p>
            <a:pPr lvl="1">
              <a:lnSpc>
                <a:spcPct val="80000"/>
              </a:lnSpc>
            </a:pPr>
            <a:r>
              <a:rPr lang="en-US" altLang="zh-CN" sz="2200" dirty="0" smtClean="0"/>
              <a:t>Basic Stretching: to measure PROM</a:t>
            </a:r>
          </a:p>
          <a:p>
            <a:pPr lvl="1">
              <a:lnSpc>
                <a:spcPct val="80000"/>
              </a:lnSpc>
            </a:pPr>
            <a:r>
              <a:rPr lang="en-US" altLang="zh-CN" sz="2200" dirty="0" smtClean="0"/>
              <a:t>Intelligent Stretching: holds patient in dorsiflexion position for 10 seconds at a time, decreases velocity near end range</a:t>
            </a:r>
          </a:p>
          <a:p>
            <a:pPr>
              <a:lnSpc>
                <a:spcPct val="80000"/>
              </a:lnSpc>
            </a:pPr>
            <a:endParaRPr lang="en-US" altLang="zh-CN" sz="26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4277" y="3020255"/>
            <a:ext cx="4496638" cy="28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R3 Procedures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6" y="123208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600" dirty="0" smtClean="0"/>
              <a:t>Active Exercise with visual biofeedback: 30 minutes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/>
              <a:t>Assistive Exercises: if patient cannot reach target movement, device will provide assistive to help them reach desired position</a:t>
            </a:r>
          </a:p>
          <a:p>
            <a:pPr lvl="1">
              <a:lnSpc>
                <a:spcPct val="90000"/>
              </a:lnSpc>
            </a:pPr>
            <a:r>
              <a:rPr lang="en-US" altLang="zh-CN" sz="2200" dirty="0" smtClean="0"/>
              <a:t>Resistive Games: 100% active movement. Can provide resistance to their movement to increase muscle strength</a:t>
            </a:r>
          </a:p>
          <a:p>
            <a:pPr>
              <a:lnSpc>
                <a:spcPct val="90000"/>
              </a:lnSpc>
            </a:pPr>
            <a:endParaRPr lang="en-US" altLang="zh-CN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13517" y="1368240"/>
            <a:ext cx="3526970" cy="2122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2" y="3575841"/>
            <a:ext cx="3505195" cy="21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R3 Procedures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546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Evaluation and Outcome Measurements</a:t>
            </a:r>
          </a:p>
          <a:p>
            <a:pPr lvl="1"/>
            <a:r>
              <a:rPr lang="en-US" altLang="zh-CN" dirty="0" smtClean="0"/>
              <a:t>Before and After Training:</a:t>
            </a:r>
          </a:p>
          <a:p>
            <a:pPr lvl="2"/>
            <a:r>
              <a:rPr lang="en-US" altLang="zh-CN" dirty="0" smtClean="0"/>
              <a:t>Clinical: PBS, SCALE, TUG, 6 minute walk</a:t>
            </a:r>
          </a:p>
          <a:p>
            <a:pPr lvl="2"/>
            <a:r>
              <a:rPr lang="en-US" altLang="zh-CN" dirty="0" smtClean="0"/>
              <a:t>MAS</a:t>
            </a:r>
          </a:p>
          <a:p>
            <a:pPr lvl="1"/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, 9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&amp; 18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Training Session: </a:t>
            </a:r>
          </a:p>
          <a:p>
            <a:pPr lvl="2"/>
            <a:r>
              <a:rPr lang="en-US" altLang="zh-CN" dirty="0" smtClean="0"/>
              <a:t>Biomechanical &amp; EMG</a:t>
            </a:r>
          </a:p>
          <a:p>
            <a:pPr lvl="3"/>
            <a:r>
              <a:rPr lang="en-US" altLang="zh-CN" dirty="0" smtClean="0"/>
              <a:t>PROM, AROM, MVC, Achilles Tendon Reflex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</a:rPr>
              <a:t>R3 Time Line</a:t>
            </a:r>
            <a:r>
              <a:rPr lang="en-US" sz="3600" dirty="0" smtClean="0">
                <a:solidFill>
                  <a:srgbClr val="FFC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1" y="1717765"/>
          <a:ext cx="7924799" cy="386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88"/>
                <a:gridCol w="862056"/>
                <a:gridCol w="797723"/>
                <a:gridCol w="874922"/>
                <a:gridCol w="952121"/>
                <a:gridCol w="849189"/>
              </a:tblGrid>
              <a:tr h="36869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Activity: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525" marR="9525" marT="9525" marB="0"/>
                </a:tc>
              </a:tr>
              <a:tr h="591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Technical preparation of home-base robot-guided device preparation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2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Technical preparation of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tele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-assessment function and network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Subject recruitment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15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Evaluate the system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control group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collection in study group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Data Analysis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15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Publications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1047</Words>
  <Application>Microsoft Office PowerPoint</Application>
  <PresentationFormat>On-screen Show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ANNUAL MEETING  RERC on Technologies for Children with Orthopedic Disabilities NIDRR H133E100007 </vt:lpstr>
      <vt:lpstr>R3: Home-Based Robot-Assisted Therapy and Tele-Assessment for Joint Impairment in Children with Cerebral Palsy</vt:lpstr>
      <vt:lpstr>     R3: Home-Based Tele-Assisted  Robotic Rehabilitation of Joint Impairments in Children with Cerebral Palsy </vt:lpstr>
      <vt:lpstr>             R3 Hypotheses   </vt:lpstr>
      <vt:lpstr>       R3  Specific Aims    </vt:lpstr>
      <vt:lpstr>       R3 Procedures   </vt:lpstr>
      <vt:lpstr>       R3 Procedures   </vt:lpstr>
      <vt:lpstr>       R3 Procedures   </vt:lpstr>
      <vt:lpstr>    R3 Time Line    </vt:lpstr>
      <vt:lpstr>     R3 Progress    </vt:lpstr>
      <vt:lpstr>     R3 Progress-HB    </vt:lpstr>
      <vt:lpstr>     R3 Progress-HB    </vt:lpstr>
      <vt:lpstr>     R3 Accomplishments    </vt:lpstr>
      <vt:lpstr>     R3 Accomplishments    </vt:lpstr>
      <vt:lpstr>     R3 Challenges &amp; Solutions     </vt:lpstr>
      <vt:lpstr>     R3 Opportunities    </vt:lpstr>
      <vt:lpstr>     R3 Plan for Year 3    </vt:lpstr>
    </vt:vector>
  </TitlesOfParts>
  <Company>Marquette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Holcomb</dc:creator>
  <cp:lastModifiedBy>Gerald F. Harris</cp:lastModifiedBy>
  <cp:revision>57</cp:revision>
  <dcterms:created xsi:type="dcterms:W3CDTF">2011-02-18T14:54:48Z</dcterms:created>
  <dcterms:modified xsi:type="dcterms:W3CDTF">2013-01-24T14:51:46Z</dcterms:modified>
</cp:coreProperties>
</file>